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003" autoAdjust="0"/>
    <p:restoredTop sz="95995" autoAdjust="0"/>
  </p:normalViewPr>
  <p:slideViewPr>
    <p:cSldViewPr snapToGrid="0">
      <p:cViewPr>
        <p:scale>
          <a:sx n="73" d="100"/>
          <a:sy n="73" d="100"/>
        </p:scale>
        <p:origin x="-885" y="-27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03772" y="4954765"/>
            <a:ext cx="18176081" cy="10540259"/>
          </a:xfrm>
        </p:spPr>
        <p:txBody>
          <a:bodyPr anchor="b"/>
          <a:lstStyle>
            <a:lvl1pPr algn="ctr">
              <a:defRPr sz="1403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2953" y="15901497"/>
            <a:ext cx="16037719" cy="7309499"/>
          </a:xfrm>
        </p:spPr>
        <p:txBody>
          <a:bodyPr/>
          <a:lstStyle>
            <a:lvl1pPr marL="0" indent="0" algn="ctr">
              <a:buNone/>
              <a:defRPr sz="5612"/>
            </a:lvl1pPr>
            <a:lvl2pPr marL="1069162" indent="0" algn="ctr">
              <a:buNone/>
              <a:defRPr sz="4677"/>
            </a:lvl2pPr>
            <a:lvl3pPr marL="2138324" indent="0" algn="ctr">
              <a:buNone/>
              <a:defRPr sz="4209"/>
            </a:lvl3pPr>
            <a:lvl4pPr marL="3207487" indent="0" algn="ctr">
              <a:buNone/>
              <a:defRPr sz="3742"/>
            </a:lvl4pPr>
            <a:lvl5pPr marL="4276649" indent="0" algn="ctr">
              <a:buNone/>
              <a:defRPr sz="3742"/>
            </a:lvl5pPr>
            <a:lvl6pPr marL="5345811" indent="0" algn="ctr">
              <a:buNone/>
              <a:defRPr sz="3742"/>
            </a:lvl6pPr>
            <a:lvl7pPr marL="6414973" indent="0" algn="ctr">
              <a:buNone/>
              <a:defRPr sz="3742"/>
            </a:lvl7pPr>
            <a:lvl8pPr marL="7484135" indent="0" algn="ctr">
              <a:buNone/>
              <a:defRPr sz="3742"/>
            </a:lvl8pPr>
            <a:lvl9pPr marL="8553298" indent="0" algn="ctr">
              <a:buNone/>
              <a:defRPr sz="3742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4705043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7406982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5302658" y="1611875"/>
            <a:ext cx="4610844" cy="256568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70125" y="1611875"/>
            <a:ext cx="13565237" cy="256568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19079129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3516923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8988" y="7547788"/>
            <a:ext cx="18443377" cy="12593645"/>
          </a:xfrm>
        </p:spPr>
        <p:txBody>
          <a:bodyPr anchor="b"/>
          <a:lstStyle>
            <a:lvl1pPr>
              <a:defRPr sz="14031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8988" y="20260574"/>
            <a:ext cx="18443377" cy="6622701"/>
          </a:xfrm>
        </p:spPr>
        <p:txBody>
          <a:bodyPr/>
          <a:lstStyle>
            <a:lvl1pPr marL="0" indent="0">
              <a:buNone/>
              <a:defRPr sz="5612">
                <a:solidFill>
                  <a:schemeClr val="tx1"/>
                </a:solidFill>
              </a:defRPr>
            </a:lvl1pPr>
            <a:lvl2pPr marL="1069162" indent="0">
              <a:buNone/>
              <a:defRPr sz="4677">
                <a:solidFill>
                  <a:schemeClr val="tx1">
                    <a:tint val="75000"/>
                  </a:schemeClr>
                </a:solidFill>
              </a:defRPr>
            </a:lvl2pPr>
            <a:lvl3pPr marL="2138324" indent="0">
              <a:buNone/>
              <a:defRPr sz="4209">
                <a:solidFill>
                  <a:schemeClr val="tx1">
                    <a:tint val="75000"/>
                  </a:schemeClr>
                </a:solidFill>
              </a:defRPr>
            </a:lvl3pPr>
            <a:lvl4pPr marL="3207487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4pPr>
            <a:lvl5pPr marL="4276649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5pPr>
            <a:lvl6pPr marL="5345811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6pPr>
            <a:lvl7pPr marL="6414973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7pPr>
            <a:lvl8pPr marL="7484135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8pPr>
            <a:lvl9pPr marL="8553298" indent="0">
              <a:buNone/>
              <a:defRPr sz="374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7516643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70124" y="8059374"/>
            <a:ext cx="9088041" cy="1920934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25460" y="8059374"/>
            <a:ext cx="9088041" cy="19209345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7263141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1611882"/>
            <a:ext cx="18443377" cy="5851808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2912" y="7421634"/>
            <a:ext cx="9046274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72912" y="11058863"/>
            <a:ext cx="9046274" cy="1626592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0825461" y="7421634"/>
            <a:ext cx="9090826" cy="3637228"/>
          </a:xfrm>
        </p:spPr>
        <p:txBody>
          <a:bodyPr anchor="b"/>
          <a:lstStyle>
            <a:lvl1pPr marL="0" indent="0">
              <a:buNone/>
              <a:defRPr sz="5612" b="1"/>
            </a:lvl1pPr>
            <a:lvl2pPr marL="1069162" indent="0">
              <a:buNone/>
              <a:defRPr sz="4677" b="1"/>
            </a:lvl2pPr>
            <a:lvl3pPr marL="2138324" indent="0">
              <a:buNone/>
              <a:defRPr sz="4209" b="1"/>
            </a:lvl3pPr>
            <a:lvl4pPr marL="3207487" indent="0">
              <a:buNone/>
              <a:defRPr sz="3742" b="1"/>
            </a:lvl4pPr>
            <a:lvl5pPr marL="4276649" indent="0">
              <a:buNone/>
              <a:defRPr sz="3742" b="1"/>
            </a:lvl5pPr>
            <a:lvl6pPr marL="5345811" indent="0">
              <a:buNone/>
              <a:defRPr sz="3742" b="1"/>
            </a:lvl6pPr>
            <a:lvl7pPr marL="6414973" indent="0">
              <a:buNone/>
              <a:defRPr sz="3742" b="1"/>
            </a:lvl7pPr>
            <a:lvl8pPr marL="7484135" indent="0">
              <a:buNone/>
              <a:defRPr sz="3742" b="1"/>
            </a:lvl8pPr>
            <a:lvl9pPr marL="8553298" indent="0">
              <a:buNone/>
              <a:defRPr sz="3742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0825461" y="11058863"/>
            <a:ext cx="9090826" cy="16265921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3663795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2547670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30665772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090826" y="4359077"/>
            <a:ext cx="10825460" cy="21515024"/>
          </a:xfrm>
        </p:spPr>
        <p:txBody>
          <a:bodyPr/>
          <a:lstStyle>
            <a:lvl1pPr>
              <a:defRPr sz="7483"/>
            </a:lvl1pPr>
            <a:lvl2pPr>
              <a:defRPr sz="6548"/>
            </a:lvl2pPr>
            <a:lvl3pPr>
              <a:defRPr sz="5612"/>
            </a:lvl3pPr>
            <a:lvl4pPr>
              <a:defRPr sz="4677"/>
            </a:lvl4pPr>
            <a:lvl5pPr>
              <a:defRPr sz="4677"/>
            </a:lvl5pPr>
            <a:lvl6pPr>
              <a:defRPr sz="4677"/>
            </a:lvl6pPr>
            <a:lvl7pPr>
              <a:defRPr sz="4677"/>
            </a:lvl7pPr>
            <a:lvl8pPr>
              <a:defRPr sz="4677"/>
            </a:lvl8pPr>
            <a:lvl9pPr>
              <a:defRPr sz="4677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61336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72909" y="2018348"/>
            <a:ext cx="6896776" cy="7064216"/>
          </a:xfrm>
        </p:spPr>
        <p:txBody>
          <a:bodyPr anchor="b"/>
          <a:lstStyle>
            <a:lvl1pPr>
              <a:defRPr sz="7483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0826" y="4359077"/>
            <a:ext cx="10825460" cy="21515024"/>
          </a:xfrm>
        </p:spPr>
        <p:txBody>
          <a:bodyPr anchor="t"/>
          <a:lstStyle>
            <a:lvl1pPr marL="0" indent="0">
              <a:buNone/>
              <a:defRPr sz="7483"/>
            </a:lvl1pPr>
            <a:lvl2pPr marL="1069162" indent="0">
              <a:buNone/>
              <a:defRPr sz="6548"/>
            </a:lvl2pPr>
            <a:lvl3pPr marL="2138324" indent="0">
              <a:buNone/>
              <a:defRPr sz="5612"/>
            </a:lvl3pPr>
            <a:lvl4pPr marL="3207487" indent="0">
              <a:buNone/>
              <a:defRPr sz="4677"/>
            </a:lvl4pPr>
            <a:lvl5pPr marL="4276649" indent="0">
              <a:buNone/>
              <a:defRPr sz="4677"/>
            </a:lvl5pPr>
            <a:lvl6pPr marL="5345811" indent="0">
              <a:buNone/>
              <a:defRPr sz="4677"/>
            </a:lvl6pPr>
            <a:lvl7pPr marL="6414973" indent="0">
              <a:buNone/>
              <a:defRPr sz="4677"/>
            </a:lvl7pPr>
            <a:lvl8pPr marL="7484135" indent="0">
              <a:buNone/>
              <a:defRPr sz="4677"/>
            </a:lvl8pPr>
            <a:lvl9pPr marL="8553298" indent="0">
              <a:buNone/>
              <a:defRPr sz="4677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2909" y="9082564"/>
            <a:ext cx="6896776" cy="16826573"/>
          </a:xfrm>
        </p:spPr>
        <p:txBody>
          <a:bodyPr/>
          <a:lstStyle>
            <a:lvl1pPr marL="0" indent="0">
              <a:buNone/>
              <a:defRPr sz="3742"/>
            </a:lvl1pPr>
            <a:lvl2pPr marL="1069162" indent="0">
              <a:buNone/>
              <a:defRPr sz="3274"/>
            </a:lvl2pPr>
            <a:lvl3pPr marL="2138324" indent="0">
              <a:buNone/>
              <a:defRPr sz="2806"/>
            </a:lvl3pPr>
            <a:lvl4pPr marL="3207487" indent="0">
              <a:buNone/>
              <a:defRPr sz="2339"/>
            </a:lvl4pPr>
            <a:lvl5pPr marL="4276649" indent="0">
              <a:buNone/>
              <a:defRPr sz="2339"/>
            </a:lvl5pPr>
            <a:lvl6pPr marL="5345811" indent="0">
              <a:buNone/>
              <a:defRPr sz="2339"/>
            </a:lvl6pPr>
            <a:lvl7pPr marL="6414973" indent="0">
              <a:buNone/>
              <a:defRPr sz="2339"/>
            </a:lvl7pPr>
            <a:lvl8pPr marL="7484135" indent="0">
              <a:buNone/>
              <a:defRPr sz="2339"/>
            </a:lvl8pPr>
            <a:lvl9pPr marL="8553298" indent="0">
              <a:buNone/>
              <a:defRPr sz="2339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41756173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70124" y="1611882"/>
            <a:ext cx="18443377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70124" y="8059374"/>
            <a:ext cx="18443377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470124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27F56B-ED0E-4D95-B5C2-9E8DB1F0C4AD}" type="datetimeFigureOut">
              <a:rPr lang="fr-CH" smtClean="0"/>
              <a:t>03.10.2020</a:t>
            </a:fld>
            <a:endParaRPr lang="fr-CH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7083326" y="28060644"/>
            <a:ext cx="7216973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CH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5102185" y="28060644"/>
            <a:ext cx="4811316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806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7EBAF20-170D-4558-8F65-B57242A3F6E4}" type="slidenum">
              <a:rPr lang="fr-CH" smtClean="0"/>
              <a:t>‹N°›</a:t>
            </a:fld>
            <a:endParaRPr lang="fr-CH"/>
          </a:p>
        </p:txBody>
      </p:sp>
    </p:spTree>
    <p:extLst>
      <p:ext uri="{BB962C8B-B14F-4D97-AF65-F5344CB8AC3E}">
        <p14:creationId xmlns:p14="http://schemas.microsoft.com/office/powerpoint/2010/main" val="5030539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26" Type="http://schemas.openxmlformats.org/officeDocument/2006/relationships/image" Target="../media/image25.png"/><Relationship Id="rId3" Type="http://schemas.openxmlformats.org/officeDocument/2006/relationships/image" Target="../media/image2.png"/><Relationship Id="rId21" Type="http://schemas.openxmlformats.org/officeDocument/2006/relationships/image" Target="../media/image20.png"/><Relationship Id="rId7" Type="http://schemas.openxmlformats.org/officeDocument/2006/relationships/image" Target="../media/image6.png"/><Relationship Id="rId12" Type="http://schemas.openxmlformats.org/officeDocument/2006/relationships/image" Target="../media/image11.JPG"/><Relationship Id="rId17" Type="http://schemas.openxmlformats.org/officeDocument/2006/relationships/image" Target="../media/image16.png"/><Relationship Id="rId25" Type="http://schemas.openxmlformats.org/officeDocument/2006/relationships/image" Target="../media/image24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20" Type="http://schemas.openxmlformats.org/officeDocument/2006/relationships/image" Target="../media/image19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24" Type="http://schemas.openxmlformats.org/officeDocument/2006/relationships/image" Target="../media/image23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23" Type="http://schemas.openxmlformats.org/officeDocument/2006/relationships/image" Target="../media/image22.png"/><Relationship Id="rId28" Type="http://schemas.openxmlformats.org/officeDocument/2006/relationships/image" Target="../media/image27.png"/><Relationship Id="rId10" Type="http://schemas.openxmlformats.org/officeDocument/2006/relationships/image" Target="../media/image9.png"/><Relationship Id="rId19" Type="http://schemas.openxmlformats.org/officeDocument/2006/relationships/image" Target="../media/image18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Relationship Id="rId22" Type="http://schemas.openxmlformats.org/officeDocument/2006/relationships/image" Target="../media/image21.png"/><Relationship Id="rId27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Image 113">
            <a:extLst>
              <a:ext uri="{FF2B5EF4-FFF2-40B4-BE49-F238E27FC236}">
                <a16:creationId xmlns:a16="http://schemas.microsoft.com/office/drawing/2014/main" id="{3ED41B85-A7E7-4D5D-91EF-8E8A4E4B24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7023" y="8101068"/>
            <a:ext cx="3865908" cy="866824"/>
          </a:xfrm>
          <a:prstGeom prst="rect">
            <a:avLst/>
          </a:prstGeom>
        </p:spPr>
      </p:pic>
      <p:sp>
        <p:nvSpPr>
          <p:cNvPr id="41" name="Rectangle 40">
            <a:extLst>
              <a:ext uri="{FF2B5EF4-FFF2-40B4-BE49-F238E27FC236}">
                <a16:creationId xmlns:a16="http://schemas.microsoft.com/office/drawing/2014/main" id="{78DA9691-569A-4606-8644-4627BFC60A21}"/>
              </a:ext>
            </a:extLst>
          </p:cNvPr>
          <p:cNvSpPr/>
          <p:nvPr/>
        </p:nvSpPr>
        <p:spPr>
          <a:xfrm>
            <a:off x="-188" y="15120000"/>
            <a:ext cx="10692000" cy="75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39AADE9B-4CC5-4DC4-9994-3DBB6135D342}"/>
              </a:ext>
            </a:extLst>
          </p:cNvPr>
          <p:cNvSpPr/>
          <p:nvPr/>
        </p:nvSpPr>
        <p:spPr>
          <a:xfrm>
            <a:off x="10691625" y="15120000"/>
            <a:ext cx="10692000" cy="75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9FF9208F-0DEF-4DF1-8454-D6BCDCE52945}"/>
              </a:ext>
            </a:extLst>
          </p:cNvPr>
          <p:cNvSpPr/>
          <p:nvPr/>
        </p:nvSpPr>
        <p:spPr>
          <a:xfrm>
            <a:off x="-188" y="22680000"/>
            <a:ext cx="10692000" cy="75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8C32293-689C-4AB3-B495-0F55BA90F9A3}"/>
              </a:ext>
            </a:extLst>
          </p:cNvPr>
          <p:cNvSpPr/>
          <p:nvPr/>
        </p:nvSpPr>
        <p:spPr>
          <a:xfrm>
            <a:off x="10691625" y="22680000"/>
            <a:ext cx="10692000" cy="7560000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grpSp>
        <p:nvGrpSpPr>
          <p:cNvPr id="100" name="Groupe 99">
            <a:extLst>
              <a:ext uri="{FF2B5EF4-FFF2-40B4-BE49-F238E27FC236}">
                <a16:creationId xmlns:a16="http://schemas.microsoft.com/office/drawing/2014/main" id="{F9EB449F-91FB-4559-9A24-C2E346A181C6}"/>
              </a:ext>
            </a:extLst>
          </p:cNvPr>
          <p:cNvGrpSpPr/>
          <p:nvPr/>
        </p:nvGrpSpPr>
        <p:grpSpPr>
          <a:xfrm>
            <a:off x="5954302" y="7721086"/>
            <a:ext cx="9601693" cy="6746082"/>
            <a:chOff x="567121" y="432318"/>
            <a:chExt cx="9601693" cy="6746082"/>
          </a:xfrm>
        </p:grpSpPr>
        <p:grpSp>
          <p:nvGrpSpPr>
            <p:cNvPr id="51" name="Groupe 50">
              <a:extLst>
                <a:ext uri="{FF2B5EF4-FFF2-40B4-BE49-F238E27FC236}">
                  <a16:creationId xmlns:a16="http://schemas.microsoft.com/office/drawing/2014/main" id="{9DB6B3CB-E98D-4B9D-B2B4-126391DA3413}"/>
                </a:ext>
              </a:extLst>
            </p:cNvPr>
            <p:cNvGrpSpPr/>
            <p:nvPr/>
          </p:nvGrpSpPr>
          <p:grpSpPr>
            <a:xfrm>
              <a:off x="567121" y="1909739"/>
              <a:ext cx="3553262" cy="3706697"/>
              <a:chOff x="525854" y="1336430"/>
              <a:chExt cx="4373245" cy="4562083"/>
            </a:xfrm>
          </p:grpSpPr>
          <p:pic>
            <p:nvPicPr>
              <p:cNvPr id="70" name="Image 69">
                <a:extLst>
                  <a:ext uri="{FF2B5EF4-FFF2-40B4-BE49-F238E27FC236}">
                    <a16:creationId xmlns:a16="http://schemas.microsoft.com/office/drawing/2014/main" id="{CBB96A83-A14A-4865-BAFF-5B6E6B65BFAD}"/>
                  </a:ext>
                </a:extLst>
              </p:cNvPr>
              <p:cNvPicPr/>
              <p:nvPr/>
            </p:nvPicPr>
            <p:blipFill rotWithShape="1">
              <a:blip r:embed="rId3"/>
              <a:srcRect t="9218"/>
              <a:stretch/>
            </p:blipFill>
            <p:spPr>
              <a:xfrm>
                <a:off x="525854" y="1414729"/>
                <a:ext cx="4373245" cy="4483784"/>
              </a:xfrm>
              <a:prstGeom prst="rect">
                <a:avLst/>
              </a:prstGeom>
            </p:spPr>
          </p:pic>
          <p:sp>
            <p:nvSpPr>
              <p:cNvPr id="71" name="ZoneTexte 70">
                <a:extLst>
                  <a:ext uri="{FF2B5EF4-FFF2-40B4-BE49-F238E27FC236}">
                    <a16:creationId xmlns:a16="http://schemas.microsoft.com/office/drawing/2014/main" id="{5DA1977B-2F6F-488F-A4A4-2871ADBF31AA}"/>
                  </a:ext>
                </a:extLst>
              </p:cNvPr>
              <p:cNvSpPr txBox="1"/>
              <p:nvPr/>
            </p:nvSpPr>
            <p:spPr>
              <a:xfrm>
                <a:off x="573932" y="3581937"/>
                <a:ext cx="782385" cy="3788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fr-CH" sz="1400" b="1" dirty="0">
                    <a:solidFill>
                      <a:schemeClr val="accent4">
                        <a:lumMod val="75000"/>
                      </a:schemeClr>
                    </a:solidFill>
                  </a:rPr>
                  <a:t>Davos</a:t>
                </a:r>
              </a:p>
            </p:txBody>
          </p:sp>
          <p:cxnSp>
            <p:nvCxnSpPr>
              <p:cNvPr id="72" name="Connecteur droit avec flèche 71">
                <a:extLst>
                  <a:ext uri="{FF2B5EF4-FFF2-40B4-BE49-F238E27FC236}">
                    <a16:creationId xmlns:a16="http://schemas.microsoft.com/office/drawing/2014/main" id="{8F54EFE3-8165-4748-95EC-55E07C815FD2}"/>
                  </a:ext>
                </a:extLst>
              </p:cNvPr>
              <p:cNvCxnSpPr>
                <a:cxnSpLocks/>
                <a:stCxn id="56" idx="0"/>
                <a:endCxn id="62" idx="2"/>
              </p:cNvCxnSpPr>
              <p:nvPr/>
            </p:nvCxnSpPr>
            <p:spPr>
              <a:xfrm flipV="1">
                <a:off x="2014196" y="1336430"/>
                <a:ext cx="1078450" cy="1704343"/>
              </a:xfrm>
              <a:prstGeom prst="straightConnector1">
                <a:avLst/>
              </a:prstGeom>
              <a:ln w="57150">
                <a:solidFill>
                  <a:schemeClr val="accent1"/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3" name="Connecteur droit avec flèche 72">
                <a:extLst>
                  <a:ext uri="{FF2B5EF4-FFF2-40B4-BE49-F238E27FC236}">
                    <a16:creationId xmlns:a16="http://schemas.microsoft.com/office/drawing/2014/main" id="{8B16378F-4E49-4D7C-A1FE-D49F8B4A2C66}"/>
                  </a:ext>
                </a:extLst>
              </p:cNvPr>
              <p:cNvCxnSpPr>
                <a:cxnSpLocks/>
                <a:stCxn id="71" idx="3"/>
              </p:cNvCxnSpPr>
              <p:nvPr/>
            </p:nvCxnSpPr>
            <p:spPr>
              <a:xfrm>
                <a:off x="1356317" y="3771339"/>
                <a:ext cx="740090" cy="111273"/>
              </a:xfrm>
              <a:prstGeom prst="straightConnector1">
                <a:avLst/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4" name="Ellipse 40">
                <a:extLst>
                  <a:ext uri="{FF2B5EF4-FFF2-40B4-BE49-F238E27FC236}">
                    <a16:creationId xmlns:a16="http://schemas.microsoft.com/office/drawing/2014/main" id="{B4EC6546-F487-4C19-8007-386B6B7D3881}"/>
                  </a:ext>
                </a:extLst>
              </p:cNvPr>
              <p:cNvSpPr/>
              <p:nvPr/>
            </p:nvSpPr>
            <p:spPr>
              <a:xfrm>
                <a:off x="2157611" y="3832916"/>
                <a:ext cx="107342" cy="9939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  <a:ln w="38100">
                <a:solidFill>
                  <a:schemeClr val="accent4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fr-CH" sz="1463"/>
              </a:p>
            </p:txBody>
          </p:sp>
          <p:cxnSp>
            <p:nvCxnSpPr>
              <p:cNvPr id="75" name="Connecteur droit avec flèche 74">
                <a:extLst>
                  <a:ext uri="{FF2B5EF4-FFF2-40B4-BE49-F238E27FC236}">
                    <a16:creationId xmlns:a16="http://schemas.microsoft.com/office/drawing/2014/main" id="{4516845C-0EF0-4795-8C88-F293503A573B}"/>
                  </a:ext>
                </a:extLst>
              </p:cNvPr>
              <p:cNvCxnSpPr/>
              <p:nvPr/>
            </p:nvCxnSpPr>
            <p:spPr>
              <a:xfrm flipH="1">
                <a:off x="4102873" y="2441050"/>
                <a:ext cx="27830" cy="2472856"/>
              </a:xfrm>
              <a:prstGeom prst="straightConnector1">
                <a:avLst/>
              </a:prstGeom>
              <a:ln w="38100">
                <a:solidFill>
                  <a:schemeClr val="accent4">
                    <a:lumMod val="60000"/>
                    <a:lumOff val="40000"/>
                  </a:schemeClr>
                </a:solidFill>
                <a:headEnd type="triangle"/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76" name="ZoneTexte 75">
                <a:extLst>
                  <a:ext uri="{FF2B5EF4-FFF2-40B4-BE49-F238E27FC236}">
                    <a16:creationId xmlns:a16="http://schemas.microsoft.com/office/drawing/2014/main" id="{AD91E937-3BE6-493E-A962-D7B33F236846}"/>
                  </a:ext>
                </a:extLst>
              </p:cNvPr>
              <p:cNvSpPr txBox="1"/>
              <p:nvPr/>
            </p:nvSpPr>
            <p:spPr>
              <a:xfrm>
                <a:off x="3994071" y="3572881"/>
                <a:ext cx="898076" cy="378802"/>
              </a:xfrm>
              <a:prstGeom prst="rect">
                <a:avLst/>
              </a:prstGeom>
              <a:solidFill>
                <a:schemeClr val="bg1">
                  <a:lumMod val="85000"/>
                </a:schemeClr>
              </a:solidFill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fr-CH" sz="1400" b="1" dirty="0">
                    <a:solidFill>
                      <a:schemeClr val="accent4">
                        <a:lumMod val="75000"/>
                      </a:schemeClr>
                    </a:solidFill>
                  </a:rPr>
                  <a:t>~ 17km</a:t>
                </a:r>
              </a:p>
            </p:txBody>
          </p:sp>
        </p:grpSp>
        <p:grpSp>
          <p:nvGrpSpPr>
            <p:cNvPr id="52" name="Groupe 51">
              <a:extLst>
                <a:ext uri="{FF2B5EF4-FFF2-40B4-BE49-F238E27FC236}">
                  <a16:creationId xmlns:a16="http://schemas.microsoft.com/office/drawing/2014/main" id="{6AF57970-41B1-454E-B696-A18D253C4C9E}"/>
                </a:ext>
              </a:extLst>
            </p:cNvPr>
            <p:cNvGrpSpPr/>
            <p:nvPr/>
          </p:nvGrpSpPr>
          <p:grpSpPr>
            <a:xfrm>
              <a:off x="609812" y="5700979"/>
              <a:ext cx="4114258" cy="1477421"/>
              <a:chOff x="494179" y="3685982"/>
              <a:chExt cx="4114258" cy="1477421"/>
            </a:xfrm>
          </p:grpSpPr>
          <p:sp>
            <p:nvSpPr>
              <p:cNvPr id="66" name="Rectangle 65">
                <a:extLst>
                  <a:ext uri="{FF2B5EF4-FFF2-40B4-BE49-F238E27FC236}">
                    <a16:creationId xmlns:a16="http://schemas.microsoft.com/office/drawing/2014/main" id="{4A9B0CD5-7F0E-4E33-B010-FA1AD41176A7}"/>
                  </a:ext>
                </a:extLst>
              </p:cNvPr>
              <p:cNvSpPr/>
              <p:nvPr/>
            </p:nvSpPr>
            <p:spPr>
              <a:xfrm>
                <a:off x="507674" y="3685982"/>
                <a:ext cx="4100763" cy="147742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57150">
                <a:solidFill>
                  <a:srgbClr val="FF0000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fr-CH"/>
              </a:p>
            </p:txBody>
          </p:sp>
          <p:pic>
            <p:nvPicPr>
              <p:cNvPr id="67" name="Image 66">
                <a:extLst>
                  <a:ext uri="{FF2B5EF4-FFF2-40B4-BE49-F238E27FC236}">
                    <a16:creationId xmlns:a16="http://schemas.microsoft.com/office/drawing/2014/main" id="{17BBB15D-4BD3-4A7C-BCF4-935D44ABEA4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-121" r="1444" b="12618"/>
              <a:stretch/>
            </p:blipFill>
            <p:spPr>
              <a:xfrm>
                <a:off x="2534151" y="3707389"/>
                <a:ext cx="2041284" cy="1423450"/>
              </a:xfrm>
              <a:prstGeom prst="rect">
                <a:avLst/>
              </a:prstGeom>
            </p:spPr>
          </p:pic>
          <p:sp>
            <p:nvSpPr>
              <p:cNvPr id="68" name="ZoneTexte 67">
                <a:extLst>
                  <a:ext uri="{FF2B5EF4-FFF2-40B4-BE49-F238E27FC236}">
                    <a16:creationId xmlns:a16="http://schemas.microsoft.com/office/drawing/2014/main" id="{7EA64E00-DFDA-40A8-AF47-4D6B211FE793}"/>
                  </a:ext>
                </a:extLst>
              </p:cNvPr>
              <p:cNvSpPr txBox="1"/>
              <p:nvPr/>
            </p:nvSpPr>
            <p:spPr>
              <a:xfrm>
                <a:off x="494179" y="3726704"/>
                <a:ext cx="2021251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it-IT" sz="1400" b="1" dirty="0">
                    <a:solidFill>
                      <a:srgbClr val="FF0000"/>
                    </a:solidFill>
                  </a:rPr>
                  <a:t>DATA SET 2</a:t>
                </a:r>
                <a:endParaRPr lang="fr-CH" sz="1400" b="1" dirty="0">
                  <a:solidFill>
                    <a:srgbClr val="FF0000"/>
                  </a:solidFill>
                </a:endParaRPr>
              </a:p>
              <a:p>
                <a:pPr algn="ctr"/>
                <a:r>
                  <a:rPr lang="fr-CH" sz="1400" b="1" dirty="0">
                    <a:solidFill>
                      <a:srgbClr val="FF0000"/>
                    </a:solidFill>
                  </a:rPr>
                  <a:t>13’918 </a:t>
                </a:r>
                <a:r>
                  <a:rPr lang="fr-CH" sz="1400" b="1" dirty="0" err="1">
                    <a:solidFill>
                      <a:srgbClr val="FF0000"/>
                    </a:solidFill>
                  </a:rPr>
                  <a:t>Recorded</a:t>
                </a:r>
                <a:endParaRPr lang="it-IT" sz="1400" b="1" i="0" dirty="0">
                  <a:solidFill>
                    <a:srgbClr val="FF0000"/>
                  </a:solidFill>
                  <a:effectLst/>
                </a:endParaRPr>
              </a:p>
              <a:p>
                <a:pPr algn="ctr"/>
                <a:r>
                  <a:rPr lang="it-IT" sz="1400" b="1" i="0" dirty="0">
                    <a:solidFill>
                      <a:srgbClr val="FF0000"/>
                    </a:solidFill>
                    <a:effectLst/>
                  </a:rPr>
                  <a:t>Snow avalanches</a:t>
                </a:r>
              </a:p>
              <a:p>
                <a:pPr algn="ctr"/>
                <a:r>
                  <a:rPr lang="it-IT" sz="1400" b="1" i="0" dirty="0">
                    <a:solidFill>
                      <a:srgbClr val="FF0000"/>
                    </a:solidFill>
                    <a:effectLst/>
                  </a:rPr>
                  <a:t>1999-2019</a:t>
                </a:r>
              </a:p>
            </p:txBody>
          </p:sp>
          <p:pic>
            <p:nvPicPr>
              <p:cNvPr id="69" name="Image 68">
                <a:extLst>
                  <a:ext uri="{FF2B5EF4-FFF2-40B4-BE49-F238E27FC236}">
                    <a16:creationId xmlns:a16="http://schemas.microsoft.com/office/drawing/2014/main" id="{6A8280B7-181E-482B-A9D1-41A638B2E2E9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60424" y="4735300"/>
                <a:ext cx="1122371" cy="289866"/>
              </a:xfrm>
              <a:prstGeom prst="rect">
                <a:avLst/>
              </a:prstGeom>
            </p:spPr>
          </p:pic>
        </p:grpSp>
        <p:grpSp>
          <p:nvGrpSpPr>
            <p:cNvPr id="53" name="Groupe 52">
              <a:extLst>
                <a:ext uri="{FF2B5EF4-FFF2-40B4-BE49-F238E27FC236}">
                  <a16:creationId xmlns:a16="http://schemas.microsoft.com/office/drawing/2014/main" id="{D2C2AFBC-42E7-4314-8D32-CA9EE38EDB9E}"/>
                </a:ext>
              </a:extLst>
            </p:cNvPr>
            <p:cNvGrpSpPr/>
            <p:nvPr/>
          </p:nvGrpSpPr>
          <p:grpSpPr>
            <a:xfrm>
              <a:off x="602258" y="432318"/>
              <a:ext cx="4100763" cy="1477421"/>
              <a:chOff x="465049" y="5274013"/>
              <a:chExt cx="4100763" cy="1477421"/>
            </a:xfrm>
          </p:grpSpPr>
          <p:sp>
            <p:nvSpPr>
              <p:cNvPr id="62" name="Rectangle 61">
                <a:extLst>
                  <a:ext uri="{FF2B5EF4-FFF2-40B4-BE49-F238E27FC236}">
                    <a16:creationId xmlns:a16="http://schemas.microsoft.com/office/drawing/2014/main" id="{E858B689-4F1A-467E-8B2D-D02ABED9D532}"/>
                  </a:ext>
                </a:extLst>
              </p:cNvPr>
              <p:cNvSpPr/>
              <p:nvPr/>
            </p:nvSpPr>
            <p:spPr>
              <a:xfrm>
                <a:off x="465049" y="5274013"/>
                <a:ext cx="4100763" cy="1477421"/>
              </a:xfrm>
              <a:prstGeom prst="rect">
                <a:avLst/>
              </a:prstGeom>
              <a:solidFill>
                <a:schemeClr val="bg1">
                  <a:lumMod val="75000"/>
                </a:schemeClr>
              </a:solidFill>
              <a:ln w="57150">
                <a:solidFill>
                  <a:schemeClr val="accent1"/>
                </a:solidFill>
              </a:ln>
            </p:spPr>
            <p:style>
              <a:lnRef idx="2">
                <a:schemeClr val="accent2"/>
              </a:lnRef>
              <a:fillRef idx="1">
                <a:schemeClr val="lt1"/>
              </a:fillRef>
              <a:effectRef idx="0">
                <a:schemeClr val="accent2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fr-CH"/>
              </a:p>
            </p:txBody>
          </p:sp>
          <p:sp>
            <p:nvSpPr>
              <p:cNvPr id="63" name="ZoneTexte 62">
                <a:extLst>
                  <a:ext uri="{FF2B5EF4-FFF2-40B4-BE49-F238E27FC236}">
                    <a16:creationId xmlns:a16="http://schemas.microsoft.com/office/drawing/2014/main" id="{DF89AAC3-5B7B-4007-895E-9B001499EB27}"/>
                  </a:ext>
                </a:extLst>
              </p:cNvPr>
              <p:cNvSpPr txBox="1"/>
              <p:nvPr/>
            </p:nvSpPr>
            <p:spPr>
              <a:xfrm>
                <a:off x="465049" y="5318247"/>
                <a:ext cx="2059479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1400" b="1" dirty="0">
                    <a:solidFill>
                      <a:schemeClr val="accent1"/>
                    </a:solidFill>
                  </a:rPr>
                  <a:t>DATA SET 1</a:t>
                </a:r>
                <a:endParaRPr lang="en-US" sz="1400" b="1" i="0" dirty="0">
                  <a:solidFill>
                    <a:schemeClr val="accent1"/>
                  </a:solidFill>
                  <a:effectLst/>
                </a:endParaRPr>
              </a:p>
              <a:p>
                <a:pPr algn="ctr"/>
                <a:r>
                  <a:rPr lang="en-US" sz="1400" b="1" i="0" dirty="0" err="1">
                    <a:solidFill>
                      <a:schemeClr val="accent1"/>
                    </a:solidFill>
                    <a:effectLst/>
                  </a:rPr>
                  <a:t>Weissfluhjoch</a:t>
                </a:r>
                <a:endParaRPr lang="en-US" sz="1400" b="1" i="0" dirty="0">
                  <a:solidFill>
                    <a:schemeClr val="accent1"/>
                  </a:solidFill>
                  <a:effectLst/>
                </a:endParaRPr>
              </a:p>
              <a:p>
                <a:pPr algn="ctr"/>
                <a:r>
                  <a:rPr lang="en-US" sz="1400" b="1" i="0" dirty="0">
                    <a:solidFill>
                      <a:schemeClr val="accent1"/>
                    </a:solidFill>
                    <a:effectLst/>
                  </a:rPr>
                  <a:t>Meteorological and snowpack measurement</a:t>
                </a:r>
              </a:p>
            </p:txBody>
          </p:sp>
          <p:pic>
            <p:nvPicPr>
              <p:cNvPr id="64" name="Image 63">
                <a:extLst>
                  <a:ext uri="{FF2B5EF4-FFF2-40B4-BE49-F238E27FC236}">
                    <a16:creationId xmlns:a16="http://schemas.microsoft.com/office/drawing/2014/main" id="{EDA4BA40-0120-40D7-95BA-0CBFA8F2E76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496709" y="5298877"/>
                <a:ext cx="2033105" cy="1416536"/>
              </a:xfrm>
              <a:prstGeom prst="rect">
                <a:avLst/>
              </a:prstGeom>
            </p:spPr>
          </p:pic>
          <p:pic>
            <p:nvPicPr>
              <p:cNvPr id="65" name="Image 64">
                <a:extLst>
                  <a:ext uri="{FF2B5EF4-FFF2-40B4-BE49-F238E27FC236}">
                    <a16:creationId xmlns:a16="http://schemas.microsoft.com/office/drawing/2014/main" id="{92312CA2-70E2-41CC-9C63-4B14A3E0828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987309" y="6320385"/>
                <a:ext cx="987140" cy="254940"/>
              </a:xfrm>
              <a:prstGeom prst="rect">
                <a:avLst/>
              </a:prstGeom>
            </p:spPr>
          </p:pic>
        </p:grpSp>
        <p:cxnSp>
          <p:nvCxnSpPr>
            <p:cNvPr id="54" name="Connecteur droit avec flèche 53">
              <a:extLst>
                <a:ext uri="{FF2B5EF4-FFF2-40B4-BE49-F238E27FC236}">
                  <a16:creationId xmlns:a16="http://schemas.microsoft.com/office/drawing/2014/main" id="{A0157561-4950-4327-9144-F4F4B8693AB2}"/>
                </a:ext>
              </a:extLst>
            </p:cNvPr>
            <p:cNvCxnSpPr>
              <a:cxnSpLocks/>
              <a:endCxn id="66" idx="0"/>
            </p:cNvCxnSpPr>
            <p:nvPr/>
          </p:nvCxnSpPr>
          <p:spPr>
            <a:xfrm>
              <a:off x="2664591" y="4805810"/>
              <a:ext cx="9098" cy="895169"/>
            </a:xfrm>
            <a:prstGeom prst="straightConnector1">
              <a:avLst/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Google Shape;606;p86">
              <a:extLst>
                <a:ext uri="{FF2B5EF4-FFF2-40B4-BE49-F238E27FC236}">
                  <a16:creationId xmlns:a16="http://schemas.microsoft.com/office/drawing/2014/main" id="{FFC65F65-8C52-4E8A-BC85-2116E5A9E006}"/>
                </a:ext>
              </a:extLst>
            </p:cNvPr>
            <p:cNvSpPr/>
            <p:nvPr/>
          </p:nvSpPr>
          <p:spPr>
            <a:xfrm>
              <a:off x="4286411" y="3148524"/>
              <a:ext cx="1872000" cy="1800000"/>
            </a:xfrm>
            <a:prstGeom prst="ellipse">
              <a:avLst/>
            </a:prstGeom>
            <a:solidFill>
              <a:schemeClr val="lt2"/>
            </a:solidFill>
            <a:ln w="571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9044" tIns="99044" rIns="99044" bIns="99044" anchor="ctr" anchorCtr="0">
              <a:noAutofit/>
            </a:bodyPr>
            <a:lstStyle/>
            <a:p>
              <a:pPr algn="ctr"/>
              <a:r>
                <a:rPr lang="fr-CH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Combine data</a:t>
              </a:r>
            </a:p>
            <a:p>
              <a:pPr algn="ctr"/>
              <a:endParaRPr lang="fr-CH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fr-CH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and </a:t>
              </a:r>
            </a:p>
            <a:p>
              <a:pPr algn="ctr"/>
              <a:endParaRPr lang="fr-CH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fr-CH" sz="1400" b="1" dirty="0" err="1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analysis</a:t>
              </a:r>
              <a:endParaRPr lang="fr-CH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</p:txBody>
        </p:sp>
        <p:sp>
          <p:nvSpPr>
            <p:cNvPr id="56" name="Ellipse 55">
              <a:extLst>
                <a:ext uri="{FF2B5EF4-FFF2-40B4-BE49-F238E27FC236}">
                  <a16:creationId xmlns:a16="http://schemas.microsoft.com/office/drawing/2014/main" id="{B01E3CAE-761E-413B-9B55-4E8A6197FA1E}"/>
                </a:ext>
              </a:extLst>
            </p:cNvPr>
            <p:cNvSpPr/>
            <p:nvPr/>
          </p:nvSpPr>
          <p:spPr>
            <a:xfrm>
              <a:off x="1692113" y="3294519"/>
              <a:ext cx="168571" cy="15388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H"/>
            </a:p>
          </p:txBody>
        </p:sp>
        <p:cxnSp>
          <p:nvCxnSpPr>
            <p:cNvPr id="57" name="Connecteur : en angle 56">
              <a:extLst>
                <a:ext uri="{FF2B5EF4-FFF2-40B4-BE49-F238E27FC236}">
                  <a16:creationId xmlns:a16="http://schemas.microsoft.com/office/drawing/2014/main" id="{259FA508-477E-4B61-9339-A08604D676BA}"/>
                </a:ext>
              </a:extLst>
            </p:cNvPr>
            <p:cNvCxnSpPr>
              <a:stCxn id="62" idx="3"/>
              <a:endCxn id="55" idx="0"/>
            </p:cNvCxnSpPr>
            <p:nvPr/>
          </p:nvCxnSpPr>
          <p:spPr>
            <a:xfrm>
              <a:off x="4703021" y="1171029"/>
              <a:ext cx="519390" cy="1977495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58" name="Connecteur : en angle 57">
              <a:extLst>
                <a:ext uri="{FF2B5EF4-FFF2-40B4-BE49-F238E27FC236}">
                  <a16:creationId xmlns:a16="http://schemas.microsoft.com/office/drawing/2014/main" id="{6D79084B-4B67-4D22-99A9-F009443CABFA}"/>
                </a:ext>
              </a:extLst>
            </p:cNvPr>
            <p:cNvCxnSpPr>
              <a:stCxn id="66" idx="3"/>
              <a:endCxn id="55" idx="4"/>
            </p:cNvCxnSpPr>
            <p:nvPr/>
          </p:nvCxnSpPr>
          <p:spPr>
            <a:xfrm flipV="1">
              <a:off x="4724070" y="4948524"/>
              <a:ext cx="498341" cy="1491166"/>
            </a:xfrm>
            <a:prstGeom prst="bentConnector2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59" name="Rectangle 58">
              <a:extLst>
                <a:ext uri="{FF2B5EF4-FFF2-40B4-BE49-F238E27FC236}">
                  <a16:creationId xmlns:a16="http://schemas.microsoft.com/office/drawing/2014/main" id="{F53600B1-BCCC-441B-A72B-4F8C10181374}"/>
                </a:ext>
              </a:extLst>
            </p:cNvPr>
            <p:cNvSpPr/>
            <p:nvPr/>
          </p:nvSpPr>
          <p:spPr>
            <a:xfrm>
              <a:off x="6575022" y="2902073"/>
              <a:ext cx="3561312" cy="2294204"/>
            </a:xfrm>
            <a:prstGeom prst="rect">
              <a:avLst/>
            </a:prstGeom>
            <a:solidFill>
              <a:schemeClr val="lt2"/>
            </a:solidFill>
            <a:ln w="57150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9044" tIns="99044" rIns="99044" bIns="99044" anchor="ctr" anchorCtr="0">
              <a:noAutofit/>
            </a:bodyPr>
            <a:lstStyle/>
            <a:p>
              <a:pPr algn="ctr"/>
              <a:r>
                <a:rPr lang="en-US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Module 2 – Project </a:t>
              </a:r>
            </a:p>
            <a:p>
              <a:pPr algn="ctr"/>
              <a:endPara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en-US" sz="1400" b="1" dirty="0">
                  <a:solidFill>
                    <a:schemeClr val="accent6">
                      <a:lumMod val="75000"/>
                    </a:schemeClr>
                  </a:solidFill>
                </a:rPr>
                <a:t>Objective 1:</a:t>
              </a:r>
            </a:p>
            <a:p>
              <a:pPr algn="ctr"/>
              <a:r>
                <a:rPr lang="en-US" sz="1400" b="1" dirty="0">
                  <a:solidFill>
                    <a:schemeClr val="accent6">
                      <a:lumMod val="75000"/>
                    </a:schemeClr>
                  </a:solidFill>
                </a:rPr>
                <a:t>Analysis of number of avalanches per day with regards to avalanche danger level</a:t>
              </a:r>
            </a:p>
            <a:p>
              <a:pPr algn="ctr"/>
              <a:endParaRPr lang="en-US" sz="1400" b="1" dirty="0"/>
            </a:p>
            <a:p>
              <a:pPr algn="ctr"/>
              <a:r>
                <a:rPr lang="en-US" sz="1400" b="1" dirty="0">
                  <a:solidFill>
                    <a:srgbClr val="7030A0"/>
                  </a:solidFill>
                </a:rPr>
                <a:t>Objective 2: </a:t>
              </a:r>
            </a:p>
            <a:p>
              <a:pPr algn="ctr"/>
              <a:r>
                <a:rPr lang="en-US" sz="1400" b="1" dirty="0">
                  <a:solidFill>
                    <a:srgbClr val="7030A0"/>
                  </a:solidFill>
                </a:rPr>
                <a:t>Influence of new snow and other </a:t>
              </a:r>
              <a:r>
                <a:rPr lang="en-US" sz="1400" b="1" dirty="0" err="1">
                  <a:solidFill>
                    <a:srgbClr val="7030A0"/>
                  </a:solidFill>
                </a:rPr>
                <a:t>meteo</a:t>
              </a:r>
              <a:r>
                <a:rPr lang="en-US" sz="1400" b="1" dirty="0">
                  <a:solidFill>
                    <a:srgbClr val="7030A0"/>
                  </a:solidFill>
                </a:rPr>
                <a:t> parameters on number of avalanches per day</a:t>
              </a:r>
            </a:p>
          </p:txBody>
        </p:sp>
        <p:cxnSp>
          <p:nvCxnSpPr>
            <p:cNvPr id="60" name="Connecteur droit avec flèche 59">
              <a:extLst>
                <a:ext uri="{FF2B5EF4-FFF2-40B4-BE49-F238E27FC236}">
                  <a16:creationId xmlns:a16="http://schemas.microsoft.com/office/drawing/2014/main" id="{6EB6E688-477E-438D-9FDE-5C28C58A2820}"/>
                </a:ext>
              </a:extLst>
            </p:cNvPr>
            <p:cNvCxnSpPr>
              <a:cxnSpLocks/>
              <a:stCxn id="55" idx="6"/>
              <a:endCxn id="59" idx="1"/>
            </p:cNvCxnSpPr>
            <p:nvPr/>
          </p:nvCxnSpPr>
          <p:spPr>
            <a:xfrm>
              <a:off x="6158411" y="4048524"/>
              <a:ext cx="416611" cy="651"/>
            </a:xfrm>
            <a:prstGeom prst="straightConnector1">
              <a:avLst/>
            </a:prstGeom>
            <a:ln w="57150">
              <a:tailEnd type="triangle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sp>
          <p:nvSpPr>
            <p:cNvPr id="61" name="ZoneTexte 60">
              <a:extLst>
                <a:ext uri="{FF2B5EF4-FFF2-40B4-BE49-F238E27FC236}">
                  <a16:creationId xmlns:a16="http://schemas.microsoft.com/office/drawing/2014/main" id="{ACB39A0B-1585-4463-B164-B529A2EEA1D4}"/>
                </a:ext>
              </a:extLst>
            </p:cNvPr>
            <p:cNvSpPr txBox="1"/>
            <p:nvPr/>
          </p:nvSpPr>
          <p:spPr>
            <a:xfrm>
              <a:off x="7334164" y="6393832"/>
              <a:ext cx="243585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en-US" sz="1200" dirty="0"/>
            </a:p>
          </p:txBody>
        </p:sp>
        <p:sp>
          <p:nvSpPr>
            <p:cNvPr id="85" name="Rectangle 84">
              <a:extLst>
                <a:ext uri="{FF2B5EF4-FFF2-40B4-BE49-F238E27FC236}">
                  <a16:creationId xmlns:a16="http://schemas.microsoft.com/office/drawing/2014/main" id="{734E45D6-3B2E-46A9-BC29-6665B1CC3FD4}"/>
                </a:ext>
              </a:extLst>
            </p:cNvPr>
            <p:cNvSpPr/>
            <p:nvPr/>
          </p:nvSpPr>
          <p:spPr>
            <a:xfrm>
              <a:off x="6634592" y="5900117"/>
              <a:ext cx="3534222" cy="124728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9044" tIns="99044" rIns="99044" bIns="99044" anchor="ctr" anchorCtr="0">
              <a:noAutofit/>
            </a:bodyPr>
            <a:lstStyle/>
            <a:p>
              <a:pPr algn="ctr"/>
              <a:r>
                <a:rPr lang="en-US" sz="1400" b="1" dirty="0"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</a:rPr>
                <a:t>Module 3 – Project</a:t>
              </a:r>
            </a:p>
            <a:p>
              <a:pPr algn="ctr"/>
              <a:endParaRPr lang="en-US" sz="14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endParaRPr>
            </a:p>
            <a:p>
              <a:pPr algn="ctr"/>
              <a:r>
                <a:rPr lang="en-US" sz="1400" b="1" dirty="0"/>
                <a:t>Prediction of avalanche danger level</a:t>
              </a:r>
            </a:p>
            <a:p>
              <a:pPr algn="ctr"/>
              <a:r>
                <a:rPr lang="en-US" sz="1400" b="1" dirty="0"/>
                <a:t>with meteo parameters</a:t>
              </a:r>
            </a:p>
          </p:txBody>
        </p:sp>
        <p:pic>
          <p:nvPicPr>
            <p:cNvPr id="49" name="Image 48">
              <a:extLst>
                <a:ext uri="{FF2B5EF4-FFF2-40B4-BE49-F238E27FC236}">
                  <a16:creationId xmlns:a16="http://schemas.microsoft.com/office/drawing/2014/main" id="{8B8C4005-9FFB-49C0-A06B-17A5FDABC69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764830" y="465749"/>
              <a:ext cx="4371407" cy="2015252"/>
            </a:xfrm>
            <a:prstGeom prst="rect">
              <a:avLst/>
            </a:prstGeom>
            <a:noFill/>
            <a:ln w="57150">
              <a:solidFill>
                <a:schemeClr val="accent1"/>
              </a:solidFill>
            </a:ln>
          </p:spPr>
        </p:pic>
        <p:cxnSp>
          <p:nvCxnSpPr>
            <p:cNvPr id="97" name="Connecteur droit 96">
              <a:extLst>
                <a:ext uri="{FF2B5EF4-FFF2-40B4-BE49-F238E27FC236}">
                  <a16:creationId xmlns:a16="http://schemas.microsoft.com/office/drawing/2014/main" id="{8C279F39-6A95-4D02-AC6E-D944F19230E5}"/>
                </a:ext>
              </a:extLst>
            </p:cNvPr>
            <p:cNvCxnSpPr/>
            <p:nvPr/>
          </p:nvCxnSpPr>
          <p:spPr>
            <a:xfrm>
              <a:off x="5056906" y="1171388"/>
              <a:ext cx="656595" cy="0"/>
            </a:xfrm>
            <a:prstGeom prst="line">
              <a:avLst/>
            </a:prstGeom>
            <a:ln w="57150"/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6ED4F69E-4167-4C20-816F-EBD3BF7B9494}"/>
              </a:ext>
            </a:extLst>
          </p:cNvPr>
          <p:cNvSpPr/>
          <p:nvPr/>
        </p:nvSpPr>
        <p:spPr>
          <a:xfrm>
            <a:off x="492112" y="342370"/>
            <a:ext cx="20271002" cy="1903311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fr-FR" sz="3600" i="1" dirty="0">
                <a:solidFill>
                  <a:schemeClr val="tx1"/>
                </a:solidFill>
              </a:rPr>
              <a:t>CAS </a:t>
            </a:r>
            <a:r>
              <a:rPr lang="fr-FR" sz="3600" i="1" dirty="0" err="1">
                <a:solidFill>
                  <a:schemeClr val="tx1"/>
                </a:solidFill>
              </a:rPr>
              <a:t>Applied</a:t>
            </a:r>
            <a:r>
              <a:rPr lang="fr-FR" sz="3600" i="1" dirty="0">
                <a:solidFill>
                  <a:schemeClr val="tx1"/>
                </a:solidFill>
              </a:rPr>
              <a:t> Data Science – Module 2 Project – Lionel Perret – 16.10.2020</a:t>
            </a:r>
            <a:endParaRPr lang="fr-CH" sz="3600" i="1" dirty="0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1E5F0E5-EB59-49B6-BE5D-0EB9111F733C}"/>
              </a:ext>
            </a:extLst>
          </p:cNvPr>
          <p:cNvSpPr/>
          <p:nvPr/>
        </p:nvSpPr>
        <p:spPr>
          <a:xfrm>
            <a:off x="-380" y="2506524"/>
            <a:ext cx="21384003" cy="369931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600" b="1" dirty="0">
                <a:solidFill>
                  <a:srgbClr val="353744"/>
                </a:solidFill>
                <a:effectLst/>
                <a:latin typeface="Proxima Nova"/>
                <a:ea typeface="Proxima Nova"/>
                <a:cs typeface="Proxima Nova"/>
              </a:rPr>
              <a:t>Analysis of Avalanches within Davos Area </a:t>
            </a:r>
          </a:p>
          <a:p>
            <a:pPr algn="ctr"/>
            <a:r>
              <a:rPr lang="en-US" sz="6600" b="1" dirty="0">
                <a:solidFill>
                  <a:srgbClr val="353744"/>
                </a:solidFill>
                <a:latin typeface="Proxima Nova"/>
                <a:ea typeface="Proxima Nova"/>
                <a:cs typeface="Proxima Nova"/>
              </a:rPr>
              <a:t>in relation with</a:t>
            </a:r>
          </a:p>
          <a:p>
            <a:pPr algn="ctr"/>
            <a:r>
              <a:rPr lang="en-US" sz="6600" b="1" dirty="0" err="1">
                <a:solidFill>
                  <a:srgbClr val="353744"/>
                </a:solidFill>
                <a:effectLst/>
                <a:latin typeface="Proxima Nova"/>
                <a:ea typeface="Proxima Nova"/>
                <a:cs typeface="Proxima Nova"/>
              </a:rPr>
              <a:t>Weissfluhjoch</a:t>
            </a:r>
            <a:r>
              <a:rPr lang="en-US" sz="6600" b="1" dirty="0">
                <a:solidFill>
                  <a:srgbClr val="353744"/>
                </a:solidFill>
                <a:latin typeface="Proxima Nova"/>
                <a:ea typeface="Proxima Nova"/>
                <a:cs typeface="Proxima Nova"/>
              </a:rPr>
              <a:t> W</a:t>
            </a:r>
            <a:r>
              <a:rPr lang="en-US" sz="6600" b="1" dirty="0">
                <a:solidFill>
                  <a:srgbClr val="353744"/>
                </a:solidFill>
                <a:effectLst/>
                <a:latin typeface="Proxima Nova"/>
                <a:ea typeface="Proxima Nova"/>
                <a:cs typeface="Proxima Nova"/>
              </a:rPr>
              <a:t>eather Data</a:t>
            </a:r>
            <a:endParaRPr lang="en-US" sz="6600" dirty="0">
              <a:solidFill>
                <a:srgbClr val="353744"/>
              </a:solidFill>
              <a:effectLst/>
              <a:latin typeface="Proxima Nova"/>
              <a:ea typeface="Proxima Nova"/>
              <a:cs typeface="Proxima Nova"/>
            </a:endParaRPr>
          </a:p>
        </p:txBody>
      </p:sp>
      <p:pic>
        <p:nvPicPr>
          <p:cNvPr id="36" name="Image 35">
            <a:extLst>
              <a:ext uri="{FF2B5EF4-FFF2-40B4-BE49-F238E27FC236}">
                <a16:creationId xmlns:a16="http://schemas.microsoft.com/office/drawing/2014/main" id="{DB55A5C3-7206-47B7-8C71-030B4D20723A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3008" y="11751220"/>
            <a:ext cx="3802106" cy="1286359"/>
          </a:xfrm>
          <a:prstGeom prst="rect">
            <a:avLst/>
          </a:prstGeom>
        </p:spPr>
      </p:pic>
      <p:pic>
        <p:nvPicPr>
          <p:cNvPr id="40" name="Image 39">
            <a:extLst>
              <a:ext uri="{FF2B5EF4-FFF2-40B4-BE49-F238E27FC236}">
                <a16:creationId xmlns:a16="http://schemas.microsoft.com/office/drawing/2014/main" id="{888B977A-7B1F-4C0F-BF19-116730DB353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678428" y="13481176"/>
            <a:ext cx="2312903" cy="1195051"/>
          </a:xfrm>
          <a:prstGeom prst="rect">
            <a:avLst/>
          </a:prstGeom>
        </p:spPr>
      </p:pic>
      <p:sp>
        <p:nvSpPr>
          <p:cNvPr id="44" name="Ellipse 43">
            <a:extLst>
              <a:ext uri="{FF2B5EF4-FFF2-40B4-BE49-F238E27FC236}">
                <a16:creationId xmlns:a16="http://schemas.microsoft.com/office/drawing/2014/main" id="{1279AEB5-737A-4F89-896C-79F62706F3FE}"/>
              </a:ext>
            </a:extLst>
          </p:cNvPr>
          <p:cNvSpPr/>
          <p:nvPr/>
        </p:nvSpPr>
        <p:spPr>
          <a:xfrm>
            <a:off x="377025" y="11365999"/>
            <a:ext cx="4887568" cy="369978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46" name="Flèche : bas 45">
            <a:extLst>
              <a:ext uri="{FF2B5EF4-FFF2-40B4-BE49-F238E27FC236}">
                <a16:creationId xmlns:a16="http://schemas.microsoft.com/office/drawing/2014/main" id="{747F3D9F-E0BE-4DC9-A384-9F712B541A74}"/>
              </a:ext>
            </a:extLst>
          </p:cNvPr>
          <p:cNvSpPr/>
          <p:nvPr/>
        </p:nvSpPr>
        <p:spPr>
          <a:xfrm>
            <a:off x="2673445" y="13037887"/>
            <a:ext cx="221232" cy="466376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50" name="Connecteur droit avec flèche 49">
            <a:extLst>
              <a:ext uri="{FF2B5EF4-FFF2-40B4-BE49-F238E27FC236}">
                <a16:creationId xmlns:a16="http://schemas.microsoft.com/office/drawing/2014/main" id="{85FD74D7-79C5-4FDC-8876-DF4B35EE566C}"/>
              </a:ext>
            </a:extLst>
          </p:cNvPr>
          <p:cNvCxnSpPr/>
          <p:nvPr/>
        </p:nvCxnSpPr>
        <p:spPr>
          <a:xfrm flipH="1" flipV="1">
            <a:off x="5341221" y="13459784"/>
            <a:ext cx="447053" cy="174558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9" name="Ellipse 108">
            <a:extLst>
              <a:ext uri="{FF2B5EF4-FFF2-40B4-BE49-F238E27FC236}">
                <a16:creationId xmlns:a16="http://schemas.microsoft.com/office/drawing/2014/main" id="{B3F882F1-99FE-4D91-BDCB-2E0415A6F9DF}"/>
              </a:ext>
            </a:extLst>
          </p:cNvPr>
          <p:cNvSpPr/>
          <p:nvPr/>
        </p:nvSpPr>
        <p:spPr>
          <a:xfrm>
            <a:off x="373415" y="7396619"/>
            <a:ext cx="4887568" cy="3699789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10" name="Connecteur droit avec flèche 109">
            <a:extLst>
              <a:ext uri="{FF2B5EF4-FFF2-40B4-BE49-F238E27FC236}">
                <a16:creationId xmlns:a16="http://schemas.microsoft.com/office/drawing/2014/main" id="{1D6F2F49-D3E1-4C92-9811-5AECF6FB244F}"/>
              </a:ext>
            </a:extLst>
          </p:cNvPr>
          <p:cNvCxnSpPr>
            <a:cxnSpLocks/>
          </p:cNvCxnSpPr>
          <p:nvPr/>
        </p:nvCxnSpPr>
        <p:spPr>
          <a:xfrm flipH="1">
            <a:off x="5337611" y="8455193"/>
            <a:ext cx="447053" cy="17455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6" name="Flèche : bas 115">
            <a:extLst>
              <a:ext uri="{FF2B5EF4-FFF2-40B4-BE49-F238E27FC236}">
                <a16:creationId xmlns:a16="http://schemas.microsoft.com/office/drawing/2014/main" id="{A55CDFAD-FDB2-4CE3-BCBD-226341960987}"/>
              </a:ext>
            </a:extLst>
          </p:cNvPr>
          <p:cNvSpPr/>
          <p:nvPr/>
        </p:nvSpPr>
        <p:spPr>
          <a:xfrm>
            <a:off x="2720627" y="8989177"/>
            <a:ext cx="221232" cy="466376"/>
          </a:xfrm>
          <a:prstGeom prst="downArrow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41" name="Image 140">
            <a:extLst>
              <a:ext uri="{FF2B5EF4-FFF2-40B4-BE49-F238E27FC236}">
                <a16:creationId xmlns:a16="http://schemas.microsoft.com/office/drawing/2014/main" id="{A256C39F-80C0-4183-B6F7-73CADDECD25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16595151" y="8340954"/>
            <a:ext cx="3761333" cy="1516461"/>
          </a:xfrm>
          <a:prstGeom prst="rect">
            <a:avLst/>
          </a:prstGeom>
        </p:spPr>
      </p:pic>
      <p:sp>
        <p:nvSpPr>
          <p:cNvPr id="142" name="Rectangle 141">
            <a:extLst>
              <a:ext uri="{FF2B5EF4-FFF2-40B4-BE49-F238E27FC236}">
                <a16:creationId xmlns:a16="http://schemas.microsoft.com/office/drawing/2014/main" id="{C28CBF33-8673-445F-939C-D494266811AB}"/>
              </a:ext>
            </a:extLst>
          </p:cNvPr>
          <p:cNvSpPr/>
          <p:nvPr/>
        </p:nvSpPr>
        <p:spPr>
          <a:xfrm>
            <a:off x="1027141" y="9523013"/>
            <a:ext cx="3657973" cy="915781"/>
          </a:xfrm>
          <a:prstGeom prst="rect">
            <a:avLst/>
          </a:prstGeom>
          <a:ln>
            <a:noFill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200" b="1" dirty="0">
                <a:solidFill>
                  <a:schemeClr val="tx1"/>
                </a:solidFill>
              </a:rPr>
              <a:t>Temperature, Relative Humidity, Wind speed, Incoming/Outgoing radiation,</a:t>
            </a:r>
          </a:p>
          <a:p>
            <a:pPr algn="ctr"/>
            <a:r>
              <a:rPr lang="en-US" sz="1200" b="1" dirty="0">
                <a:solidFill>
                  <a:schemeClr val="tx1"/>
                </a:solidFill>
              </a:rPr>
              <a:t>Snow Height (</a:t>
            </a:r>
            <a:r>
              <a:rPr lang="en-US" sz="1200" b="1" dirty="0" err="1">
                <a:solidFill>
                  <a:schemeClr val="tx1"/>
                </a:solidFill>
              </a:rPr>
              <a:t>manualy</a:t>
            </a:r>
            <a:r>
              <a:rPr lang="en-US" sz="1200" b="1" dirty="0">
                <a:solidFill>
                  <a:schemeClr val="tx1"/>
                </a:solidFill>
              </a:rPr>
              <a:t> measured between 6h-9h), Snow surface temperature, </a:t>
            </a:r>
            <a:r>
              <a:rPr lang="en-US" sz="1200" b="1" dirty="0" err="1">
                <a:solidFill>
                  <a:schemeClr val="tx1"/>
                </a:solidFill>
              </a:rPr>
              <a:t>Groud</a:t>
            </a:r>
            <a:r>
              <a:rPr lang="en-US" sz="1200" b="1" dirty="0">
                <a:solidFill>
                  <a:schemeClr val="tx1"/>
                </a:solidFill>
              </a:rPr>
              <a:t> temperature, …</a:t>
            </a:r>
          </a:p>
        </p:txBody>
      </p:sp>
      <p:sp>
        <p:nvSpPr>
          <p:cNvPr id="144" name="Ellipse 143">
            <a:extLst>
              <a:ext uri="{FF2B5EF4-FFF2-40B4-BE49-F238E27FC236}">
                <a16:creationId xmlns:a16="http://schemas.microsoft.com/office/drawing/2014/main" id="{0CADBC45-36C1-4DB7-9A81-19019D6D008C}"/>
              </a:ext>
            </a:extLst>
          </p:cNvPr>
          <p:cNvSpPr/>
          <p:nvPr/>
        </p:nvSpPr>
        <p:spPr>
          <a:xfrm>
            <a:off x="16148098" y="7537874"/>
            <a:ext cx="4887568" cy="3699789"/>
          </a:xfrm>
          <a:prstGeom prst="ellipse">
            <a:avLst/>
          </a:prstGeom>
          <a:noFill/>
          <a:ln w="28575">
            <a:solidFill>
              <a:schemeClr val="accent1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 dirty="0"/>
          </a:p>
          <a:p>
            <a:pPr algn="ctr"/>
            <a:endParaRPr lang="fr-CH" dirty="0"/>
          </a:p>
          <a:p>
            <a:pPr algn="ctr"/>
            <a:endParaRPr lang="fr-CH" dirty="0"/>
          </a:p>
          <a:p>
            <a:pPr algn="ctr"/>
            <a:endParaRPr lang="fr-CH" dirty="0"/>
          </a:p>
          <a:p>
            <a:pPr algn="ctr"/>
            <a:endParaRPr lang="fr-CH" dirty="0"/>
          </a:p>
          <a:p>
            <a:pPr algn="ctr"/>
            <a:endParaRPr lang="fr-CH" dirty="0">
              <a:solidFill>
                <a:schemeClr val="accent1"/>
              </a:solidFill>
            </a:endParaRPr>
          </a:p>
          <a:p>
            <a:pPr algn="ctr"/>
            <a:endParaRPr lang="fr-CH" dirty="0">
              <a:solidFill>
                <a:schemeClr val="accent1"/>
              </a:solidFill>
            </a:endParaRPr>
          </a:p>
          <a:p>
            <a:pPr algn="ctr"/>
            <a:endParaRPr lang="fr-CH" dirty="0">
              <a:solidFill>
                <a:schemeClr val="accent1"/>
              </a:solidFill>
            </a:endParaRPr>
          </a:p>
          <a:p>
            <a:pPr algn="ctr"/>
            <a:r>
              <a:rPr lang="fr-CH" dirty="0">
                <a:solidFill>
                  <a:schemeClr val="accent1"/>
                </a:solidFill>
              </a:rPr>
              <a:t>«New Snow </a:t>
            </a:r>
            <a:r>
              <a:rPr lang="fr-CH" dirty="0" err="1">
                <a:solidFill>
                  <a:schemeClr val="accent1"/>
                </a:solidFill>
              </a:rPr>
              <a:t>Problem</a:t>
            </a:r>
            <a:r>
              <a:rPr lang="fr-CH" dirty="0">
                <a:solidFill>
                  <a:schemeClr val="accent1"/>
                </a:solidFill>
              </a:rPr>
              <a:t>»:</a:t>
            </a:r>
          </a:p>
          <a:p>
            <a:pPr algn="ctr"/>
            <a:r>
              <a:rPr lang="fr-CH" dirty="0" err="1">
                <a:solidFill>
                  <a:schemeClr val="accent1"/>
                </a:solidFill>
              </a:rPr>
              <a:t>Binary</a:t>
            </a:r>
            <a:r>
              <a:rPr lang="fr-CH" dirty="0">
                <a:solidFill>
                  <a:schemeClr val="accent1"/>
                </a:solidFill>
              </a:rPr>
              <a:t> variable</a:t>
            </a:r>
          </a:p>
        </p:txBody>
      </p:sp>
      <p:cxnSp>
        <p:nvCxnSpPr>
          <p:cNvPr id="145" name="Connecteur droit avec flèche 144">
            <a:extLst>
              <a:ext uri="{FF2B5EF4-FFF2-40B4-BE49-F238E27FC236}">
                <a16:creationId xmlns:a16="http://schemas.microsoft.com/office/drawing/2014/main" id="{E50024B9-079F-47AF-80BA-B9CD089AA39D}"/>
              </a:ext>
            </a:extLst>
          </p:cNvPr>
          <p:cNvCxnSpPr>
            <a:cxnSpLocks/>
          </p:cNvCxnSpPr>
          <p:nvPr/>
        </p:nvCxnSpPr>
        <p:spPr>
          <a:xfrm>
            <a:off x="15716896" y="8574088"/>
            <a:ext cx="447053" cy="174558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6" name="Rectangle : coins arrondis 145">
            <a:extLst>
              <a:ext uri="{FF2B5EF4-FFF2-40B4-BE49-F238E27FC236}">
                <a16:creationId xmlns:a16="http://schemas.microsoft.com/office/drawing/2014/main" id="{D662BA0F-76EC-4C87-B96C-4EE7834753FE}"/>
              </a:ext>
            </a:extLst>
          </p:cNvPr>
          <p:cNvSpPr/>
          <p:nvPr/>
        </p:nvSpPr>
        <p:spPr>
          <a:xfrm>
            <a:off x="19830553" y="8213950"/>
            <a:ext cx="525931" cy="1683612"/>
          </a:xfrm>
          <a:prstGeom prst="roundRect">
            <a:avLst/>
          </a:prstGeom>
          <a:noFill/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cxnSp>
        <p:nvCxnSpPr>
          <p:cNvPr id="147" name="Connecteur droit avec flèche 146">
            <a:extLst>
              <a:ext uri="{FF2B5EF4-FFF2-40B4-BE49-F238E27FC236}">
                <a16:creationId xmlns:a16="http://schemas.microsoft.com/office/drawing/2014/main" id="{79B8116C-0074-4490-94FA-E886499AA3ED}"/>
              </a:ext>
            </a:extLst>
          </p:cNvPr>
          <p:cNvCxnSpPr>
            <a:cxnSpLocks/>
          </p:cNvCxnSpPr>
          <p:nvPr/>
        </p:nvCxnSpPr>
        <p:spPr>
          <a:xfrm flipV="1">
            <a:off x="19380260" y="9946486"/>
            <a:ext cx="389589" cy="262252"/>
          </a:xfrm>
          <a:prstGeom prst="straightConnector1">
            <a:avLst/>
          </a:prstGeom>
          <a:ln w="19050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Image 2">
            <a:extLst>
              <a:ext uri="{FF2B5EF4-FFF2-40B4-BE49-F238E27FC236}">
                <a16:creationId xmlns:a16="http://schemas.microsoft.com/office/drawing/2014/main" id="{D4A2F57F-4320-4E13-9016-C15497FB2E83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353" y="404084"/>
            <a:ext cx="2317408" cy="1776679"/>
          </a:xfrm>
          <a:prstGeom prst="rect">
            <a:avLst/>
          </a:prstGeom>
        </p:spPr>
      </p:pic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69CB6259-ED86-4CED-A57D-92D2D0381F0C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91341" y="341269"/>
            <a:ext cx="2395835" cy="1903311"/>
          </a:xfrm>
          <a:prstGeom prst="rect">
            <a:avLst/>
          </a:prstGeom>
        </p:spPr>
      </p:pic>
      <p:sp>
        <p:nvSpPr>
          <p:cNvPr id="7" name="Titre 1">
            <a:extLst>
              <a:ext uri="{FF2B5EF4-FFF2-40B4-BE49-F238E27FC236}">
                <a16:creationId xmlns:a16="http://schemas.microsoft.com/office/drawing/2014/main" id="{E8B5E756-E911-4E48-BD44-9CC17EDD04D5}"/>
              </a:ext>
            </a:extLst>
          </p:cNvPr>
          <p:cNvSpPr txBox="1">
            <a:spLocks/>
          </p:cNvSpPr>
          <p:nvPr/>
        </p:nvSpPr>
        <p:spPr>
          <a:xfrm>
            <a:off x="8222953" y="6579805"/>
            <a:ext cx="4519501" cy="535563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3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200" b="1" dirty="0"/>
              <a:t>Overview and Concept</a:t>
            </a:r>
          </a:p>
        </p:txBody>
      </p:sp>
      <p:sp>
        <p:nvSpPr>
          <p:cNvPr id="148" name="Titre 1">
            <a:extLst>
              <a:ext uri="{FF2B5EF4-FFF2-40B4-BE49-F238E27FC236}">
                <a16:creationId xmlns:a16="http://schemas.microsoft.com/office/drawing/2014/main" id="{565CF7F2-9859-4A3A-940B-5CFD1ED034EC}"/>
              </a:ext>
            </a:extLst>
          </p:cNvPr>
          <p:cNvSpPr txBox="1">
            <a:spLocks/>
          </p:cNvSpPr>
          <p:nvPr/>
        </p:nvSpPr>
        <p:spPr>
          <a:xfrm>
            <a:off x="505706" y="15550115"/>
            <a:ext cx="9758486" cy="9591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3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200" b="1" dirty="0">
                <a:solidFill>
                  <a:schemeClr val="accent6">
                    <a:lumMod val="75000"/>
                  </a:schemeClr>
                </a:solidFill>
              </a:rPr>
              <a:t>Objective 1: </a:t>
            </a:r>
            <a:r>
              <a:rPr lang="en-US" sz="3200" dirty="0">
                <a:solidFill>
                  <a:schemeClr val="accent6">
                    <a:lumMod val="75000"/>
                  </a:schemeClr>
                </a:solidFill>
              </a:rPr>
              <a:t>Analysis of number of avalanches per day with regards to avalanche danger level</a:t>
            </a:r>
            <a:endParaRPr lang="fr-CH" sz="54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149" name="Image 148">
            <a:extLst>
              <a:ext uri="{FF2B5EF4-FFF2-40B4-BE49-F238E27FC236}">
                <a16:creationId xmlns:a16="http://schemas.microsoft.com/office/drawing/2014/main" id="{15A00D94-8A7F-49B7-86F8-E61654FBD48B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8003761" y="17101003"/>
            <a:ext cx="2136534" cy="1725439"/>
          </a:xfrm>
          <a:prstGeom prst="rect">
            <a:avLst/>
          </a:prstGeom>
          <a:ln>
            <a:noFill/>
          </a:ln>
        </p:spPr>
      </p:pic>
      <p:sp>
        <p:nvSpPr>
          <p:cNvPr id="150" name="Espace réservé du contenu 14">
            <a:extLst>
              <a:ext uri="{FF2B5EF4-FFF2-40B4-BE49-F238E27FC236}">
                <a16:creationId xmlns:a16="http://schemas.microsoft.com/office/drawing/2014/main" id="{D9091931-AA45-45BD-85B6-CBBEF28E470A}"/>
              </a:ext>
            </a:extLst>
          </p:cNvPr>
          <p:cNvSpPr txBox="1">
            <a:spLocks/>
          </p:cNvSpPr>
          <p:nvPr/>
        </p:nvSpPr>
        <p:spPr>
          <a:xfrm>
            <a:off x="486591" y="16609111"/>
            <a:ext cx="4179559" cy="221733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dirty="0"/>
          </a:p>
          <a:p>
            <a:r>
              <a:rPr lang="en-US" sz="1600" dirty="0"/>
              <a:t>NATURAL triggered avalanches:</a:t>
            </a:r>
          </a:p>
          <a:p>
            <a:pPr marL="457200" lvl="1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</a:t>
            </a:r>
            <a:r>
              <a:rPr lang="en-US" sz="1600" dirty="0"/>
              <a:t>Number per day increases with the danger level</a:t>
            </a:r>
          </a:p>
          <a:p>
            <a:pPr marL="457200" lvl="1" indent="0">
              <a:buNone/>
            </a:pPr>
            <a:endParaRPr lang="en-US" sz="1600" dirty="0"/>
          </a:p>
          <a:p>
            <a:r>
              <a:rPr lang="en-US" sz="1600" dirty="0"/>
              <a:t>HUMAN triggered avalanches:</a:t>
            </a:r>
          </a:p>
          <a:p>
            <a:pPr marL="457200" lvl="1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~2 avalanches per day</a:t>
            </a:r>
          </a:p>
          <a:p>
            <a:pPr marL="457200" lvl="1" indent="0">
              <a:buNone/>
            </a:pPr>
            <a:endParaRPr lang="en-US" sz="1600" dirty="0">
              <a:sym typeface="Wingdings" panose="05000000000000000000" pitchFamily="2" charset="2"/>
            </a:endParaRPr>
          </a:p>
        </p:txBody>
      </p:sp>
      <p:pic>
        <p:nvPicPr>
          <p:cNvPr id="151" name="Image 150">
            <a:extLst>
              <a:ext uri="{FF2B5EF4-FFF2-40B4-BE49-F238E27FC236}">
                <a16:creationId xmlns:a16="http://schemas.microsoft.com/office/drawing/2014/main" id="{F51B4471-04D9-41C3-837D-C6B296643753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242" y="19305462"/>
            <a:ext cx="4306955" cy="2871303"/>
          </a:xfrm>
          <a:prstGeom prst="rect">
            <a:avLst/>
          </a:prstGeom>
        </p:spPr>
      </p:pic>
      <p:pic>
        <p:nvPicPr>
          <p:cNvPr id="153" name="Image 152">
            <a:extLst>
              <a:ext uri="{FF2B5EF4-FFF2-40B4-BE49-F238E27FC236}">
                <a16:creationId xmlns:a16="http://schemas.microsoft.com/office/drawing/2014/main" id="{E24EE5ED-C655-4C91-91D1-CC1186C229E1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04310" y="16801714"/>
            <a:ext cx="2788822" cy="2324019"/>
          </a:xfrm>
          <a:prstGeom prst="rect">
            <a:avLst/>
          </a:prstGeom>
        </p:spPr>
      </p:pic>
      <p:sp>
        <p:nvSpPr>
          <p:cNvPr id="154" name="Espace réservé du contenu 14">
            <a:extLst>
              <a:ext uri="{FF2B5EF4-FFF2-40B4-BE49-F238E27FC236}">
                <a16:creationId xmlns:a16="http://schemas.microsoft.com/office/drawing/2014/main" id="{DE6AC2AF-0D60-4565-8EBA-D8E1A700049D}"/>
              </a:ext>
            </a:extLst>
          </p:cNvPr>
          <p:cNvSpPr txBox="1">
            <a:spLocks/>
          </p:cNvSpPr>
          <p:nvPr/>
        </p:nvSpPr>
        <p:spPr>
          <a:xfrm>
            <a:off x="5104310" y="19395113"/>
            <a:ext cx="5107777" cy="278165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sz="1600" dirty="0"/>
              <a:t>“Number of dry avalanche per day”:</a:t>
            </a:r>
          </a:p>
          <a:p>
            <a:pPr marL="457200" lvl="1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</a:t>
            </a:r>
            <a:r>
              <a:rPr lang="en-US" sz="1600" dirty="0"/>
              <a:t>Not a normal distribution, can look first like Poisson</a:t>
            </a:r>
          </a:p>
          <a:p>
            <a:pPr marL="457200" lvl="1" indent="0">
              <a:buNone/>
            </a:pPr>
            <a:endParaRPr lang="en-US" sz="1600" dirty="0"/>
          </a:p>
          <a:p>
            <a:pPr marL="457200" lvl="1" indent="0">
              <a:buNone/>
            </a:pPr>
            <a:r>
              <a:rPr lang="en-US" sz="1600" dirty="0"/>
              <a:t> </a:t>
            </a:r>
          </a:p>
          <a:p>
            <a:pPr marL="457200" lvl="1" indent="0">
              <a:buNone/>
            </a:pPr>
            <a:endParaRPr lang="en-US" sz="1600" dirty="0"/>
          </a:p>
          <a:p>
            <a:pPr marL="457200" lvl="1" indent="0">
              <a:buNone/>
            </a:pPr>
            <a:endParaRPr lang="en-US" sz="1600" dirty="0">
              <a:sym typeface="Wingdings" panose="05000000000000000000" pitchFamily="2" charset="2"/>
            </a:endParaRPr>
          </a:p>
          <a:p>
            <a:r>
              <a:rPr lang="en-US" sz="1600" dirty="0"/>
              <a:t>Box plot:</a:t>
            </a:r>
          </a:p>
          <a:p>
            <a:pPr marL="457200" lvl="1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T</a:t>
            </a:r>
            <a:r>
              <a:rPr lang="en-US" sz="1600" dirty="0"/>
              <a:t>hese points cannot be considered as “outliers”</a:t>
            </a:r>
          </a:p>
          <a:p>
            <a:pPr lvl="1">
              <a:buFont typeface="Wingdings" panose="05000000000000000000" pitchFamily="2" charset="2"/>
              <a:buChar char="è"/>
            </a:pPr>
            <a:r>
              <a:rPr lang="en-US" sz="1600" dirty="0">
                <a:sym typeface="Wingdings" panose="05000000000000000000" pitchFamily="2" charset="2"/>
              </a:rPr>
              <a:t>In some conditions, there are large number of avalanches per day</a:t>
            </a:r>
          </a:p>
        </p:txBody>
      </p:sp>
      <p:pic>
        <p:nvPicPr>
          <p:cNvPr id="155" name="Image 154">
            <a:extLst>
              <a:ext uri="{FF2B5EF4-FFF2-40B4-BE49-F238E27FC236}">
                <a16:creationId xmlns:a16="http://schemas.microsoft.com/office/drawing/2014/main" id="{E7C3068B-FCC9-4EE9-BA5B-91AA57E1FA5F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9072028" y="19946951"/>
            <a:ext cx="699745" cy="1340237"/>
          </a:xfrm>
          <a:prstGeom prst="rect">
            <a:avLst/>
          </a:prstGeom>
        </p:spPr>
      </p:pic>
      <p:sp>
        <p:nvSpPr>
          <p:cNvPr id="156" name="ZoneTexte 155">
            <a:extLst>
              <a:ext uri="{FF2B5EF4-FFF2-40B4-BE49-F238E27FC236}">
                <a16:creationId xmlns:a16="http://schemas.microsoft.com/office/drawing/2014/main" id="{1BF4BF71-87DB-4328-B74E-D226FD79B9D7}"/>
              </a:ext>
            </a:extLst>
          </p:cNvPr>
          <p:cNvSpPr txBox="1"/>
          <p:nvPr/>
        </p:nvSpPr>
        <p:spPr>
          <a:xfrm>
            <a:off x="7148012" y="20363639"/>
            <a:ext cx="1843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1" i="1" dirty="0"/>
              <a:t>mean</a:t>
            </a:r>
            <a:r>
              <a:rPr lang="en-US" sz="1800" b="1" dirty="0"/>
              <a:t> != </a:t>
            </a:r>
            <a:r>
              <a:rPr lang="en-US" sz="1800" b="1" i="1" dirty="0"/>
              <a:t>variance</a:t>
            </a:r>
          </a:p>
        </p:txBody>
      </p:sp>
      <p:cxnSp>
        <p:nvCxnSpPr>
          <p:cNvPr id="157" name="Connecteur droit avec flèche 156">
            <a:extLst>
              <a:ext uri="{FF2B5EF4-FFF2-40B4-BE49-F238E27FC236}">
                <a16:creationId xmlns:a16="http://schemas.microsoft.com/office/drawing/2014/main" id="{34660164-A830-425F-ADB8-437231353F8B}"/>
              </a:ext>
            </a:extLst>
          </p:cNvPr>
          <p:cNvCxnSpPr>
            <a:cxnSpLocks/>
          </p:cNvCxnSpPr>
          <p:nvPr/>
        </p:nvCxnSpPr>
        <p:spPr>
          <a:xfrm>
            <a:off x="1445108" y="19993714"/>
            <a:ext cx="3912948" cy="512386"/>
          </a:xfrm>
          <a:prstGeom prst="straightConnector1">
            <a:avLst/>
          </a:prstGeom>
          <a:ln>
            <a:solidFill>
              <a:srgbClr val="7030A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9" name="Rectangle : coins arrondis 158">
            <a:extLst>
              <a:ext uri="{FF2B5EF4-FFF2-40B4-BE49-F238E27FC236}">
                <a16:creationId xmlns:a16="http://schemas.microsoft.com/office/drawing/2014/main" id="{C8162B99-F6FE-4E9E-BB6D-A73D4A1B2242}"/>
              </a:ext>
            </a:extLst>
          </p:cNvPr>
          <p:cNvSpPr/>
          <p:nvPr/>
        </p:nvSpPr>
        <p:spPr>
          <a:xfrm>
            <a:off x="505706" y="19459460"/>
            <a:ext cx="697727" cy="1202368"/>
          </a:xfrm>
          <a:prstGeom prst="roundRect">
            <a:avLst/>
          </a:prstGeom>
          <a:noFill/>
          <a:ln>
            <a:solidFill>
              <a:srgbClr val="7030A0"/>
            </a:solidFill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pic>
        <p:nvPicPr>
          <p:cNvPr id="160" name="Image 159">
            <a:extLst>
              <a:ext uri="{FF2B5EF4-FFF2-40B4-BE49-F238E27FC236}">
                <a16:creationId xmlns:a16="http://schemas.microsoft.com/office/drawing/2014/main" id="{B78961C9-9041-411E-BF0D-C0743619A134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5377926" y="20003492"/>
            <a:ext cx="1727207" cy="1059178"/>
          </a:xfrm>
          <a:prstGeom prst="rect">
            <a:avLst/>
          </a:prstGeom>
        </p:spPr>
      </p:pic>
      <p:sp>
        <p:nvSpPr>
          <p:cNvPr id="89" name="Espace réservé du contenu 14">
            <a:extLst>
              <a:ext uri="{FF2B5EF4-FFF2-40B4-BE49-F238E27FC236}">
                <a16:creationId xmlns:a16="http://schemas.microsoft.com/office/drawing/2014/main" id="{C60222DE-C810-46DE-B50C-0D59A95BA209}"/>
              </a:ext>
            </a:extLst>
          </p:cNvPr>
          <p:cNvSpPr txBox="1">
            <a:spLocks/>
          </p:cNvSpPr>
          <p:nvPr/>
        </p:nvSpPr>
        <p:spPr>
          <a:xfrm>
            <a:off x="11329876" y="18789235"/>
            <a:ext cx="3536120" cy="1754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defPPr>
              <a:defRPr lang="en-US"/>
            </a:defPPr>
            <a:lvl1pPr marL="228600" indent="-228600" defTabSz="9144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600"/>
            </a:lvl1pPr>
            <a:lvl2pPr marL="685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/>
            </a:lvl2pPr>
            <a:lvl3pPr marL="1143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/>
            </a:lvl3pPr>
            <a:lvl4pPr marL="1600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4pPr>
            <a:lvl5pPr marL="20574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5pPr>
            <a:lvl6pPr marL="25146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6pPr>
            <a:lvl7pPr marL="29718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7pPr>
            <a:lvl8pPr marL="34290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8pPr>
            <a:lvl9pPr marL="3886200" indent="-228600" defTabSz="9144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</a:lvl9pPr>
          </a:lstStyle>
          <a:p>
            <a:pPr marL="0" indent="0">
              <a:buNone/>
            </a:pPr>
            <a:endParaRPr lang="en-US" sz="600" dirty="0"/>
          </a:p>
          <a:p>
            <a:endParaRPr lang="en-US" sz="600" dirty="0"/>
          </a:p>
          <a:p>
            <a:endParaRPr lang="en-US" sz="600" dirty="0"/>
          </a:p>
        </p:txBody>
      </p:sp>
      <p:sp>
        <p:nvSpPr>
          <p:cNvPr id="90" name="Espace réservé du contenu 14">
            <a:extLst>
              <a:ext uri="{FF2B5EF4-FFF2-40B4-BE49-F238E27FC236}">
                <a16:creationId xmlns:a16="http://schemas.microsoft.com/office/drawing/2014/main" id="{1B22BBA9-E7F7-4BDB-88A5-A0265A65B145}"/>
              </a:ext>
            </a:extLst>
          </p:cNvPr>
          <p:cNvSpPr txBox="1">
            <a:spLocks/>
          </p:cNvSpPr>
          <p:nvPr/>
        </p:nvSpPr>
        <p:spPr>
          <a:xfrm>
            <a:off x="11042371" y="16794155"/>
            <a:ext cx="4979636" cy="35303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/>
              <a:t>Median</a:t>
            </a:r>
          </a:p>
          <a:p>
            <a:pPr lvl="1"/>
            <a:r>
              <a:rPr lang="en-US" sz="1600" dirty="0"/>
              <a:t>"New Snow Problem“:   	6 avalanches per day</a:t>
            </a:r>
          </a:p>
          <a:p>
            <a:pPr lvl="1"/>
            <a:r>
              <a:rPr lang="en-US" sz="1600" dirty="0"/>
              <a:t>Other snow conditions:  	2 avalanches per day</a:t>
            </a:r>
          </a:p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</a:t>
            </a:r>
            <a:r>
              <a:rPr lang="en-US" sz="1600" dirty="0">
                <a:sym typeface="Wingdings" panose="05000000000000000000" pitchFamily="2" charset="2"/>
              </a:rPr>
              <a:t>A</a:t>
            </a:r>
            <a:r>
              <a:rPr lang="en-US" sz="1600" dirty="0"/>
              <a:t>s the notches do not overlapped, the 2 medians are not the same (with 95% CI)</a:t>
            </a: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endParaRPr lang="en-US" sz="1600" dirty="0"/>
          </a:p>
          <a:p>
            <a:r>
              <a:rPr lang="en-US" sz="1600" b="1" dirty="0"/>
              <a:t>Mean (Green triangle in box plot):</a:t>
            </a:r>
          </a:p>
          <a:p>
            <a:pPr lvl="1"/>
            <a:r>
              <a:rPr lang="en-US" sz="1600" dirty="0"/>
              <a:t>“New Snow Problem”: 	~15 avalanches per day</a:t>
            </a:r>
          </a:p>
          <a:p>
            <a:pPr lvl="1"/>
            <a:r>
              <a:rPr lang="en-US" sz="1600" dirty="0"/>
              <a:t>Other snow conditions:	~5 avalanches per day</a:t>
            </a:r>
          </a:p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</a:t>
            </a:r>
            <a:r>
              <a:rPr lang="en-US" sz="1600" dirty="0"/>
              <a:t>Those 2 distributions do not have the same mean</a:t>
            </a:r>
          </a:p>
        </p:txBody>
      </p:sp>
      <p:pic>
        <p:nvPicPr>
          <p:cNvPr id="93" name="Image 92">
            <a:extLst>
              <a:ext uri="{FF2B5EF4-FFF2-40B4-BE49-F238E27FC236}">
                <a16:creationId xmlns:a16="http://schemas.microsoft.com/office/drawing/2014/main" id="{6F648DD5-17A4-4010-ADBE-6D698DFDB866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124439" y="16390615"/>
            <a:ext cx="4486761" cy="2692057"/>
          </a:xfrm>
          <a:prstGeom prst="rect">
            <a:avLst/>
          </a:prstGeom>
          <a:ln>
            <a:noFill/>
          </a:ln>
        </p:spPr>
      </p:pic>
      <p:sp>
        <p:nvSpPr>
          <p:cNvPr id="95" name="ZoneTexte 94">
            <a:extLst>
              <a:ext uri="{FF2B5EF4-FFF2-40B4-BE49-F238E27FC236}">
                <a16:creationId xmlns:a16="http://schemas.microsoft.com/office/drawing/2014/main" id="{EF483EC2-36F1-4F5E-8A7E-B05F4B476807}"/>
              </a:ext>
            </a:extLst>
          </p:cNvPr>
          <p:cNvSpPr txBox="1"/>
          <p:nvPr/>
        </p:nvSpPr>
        <p:spPr>
          <a:xfrm>
            <a:off x="15731030" y="19172810"/>
            <a:ext cx="4923856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1050" dirty="0"/>
              <a:t>Distributions are not normal: </a:t>
            </a:r>
          </a:p>
          <a:p>
            <a:pPr lvl="1" algn="ctr"/>
            <a:r>
              <a:rPr lang="en-US" sz="1050" dirty="0"/>
              <a:t>Mann-Whitney test can be used to compare those 2 distributions</a:t>
            </a:r>
          </a:p>
        </p:txBody>
      </p:sp>
      <p:pic>
        <p:nvPicPr>
          <p:cNvPr id="96" name="Image 95">
            <a:extLst>
              <a:ext uri="{FF2B5EF4-FFF2-40B4-BE49-F238E27FC236}">
                <a16:creationId xmlns:a16="http://schemas.microsoft.com/office/drawing/2014/main" id="{E5487DE9-127D-4C3B-AE9D-3D7DA5E95B54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19142677" y="20958817"/>
            <a:ext cx="1383499" cy="1023768"/>
          </a:xfrm>
          <a:prstGeom prst="rect">
            <a:avLst/>
          </a:prstGeom>
        </p:spPr>
      </p:pic>
      <p:pic>
        <p:nvPicPr>
          <p:cNvPr id="98" name="Image 97">
            <a:extLst>
              <a:ext uri="{FF2B5EF4-FFF2-40B4-BE49-F238E27FC236}">
                <a16:creationId xmlns:a16="http://schemas.microsoft.com/office/drawing/2014/main" id="{FA4AD91C-E9BF-4917-81D0-6FD49F48D93F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46400" y="20527944"/>
            <a:ext cx="3230703" cy="1615351"/>
          </a:xfrm>
          <a:prstGeom prst="rect">
            <a:avLst/>
          </a:prstGeom>
        </p:spPr>
      </p:pic>
      <p:sp>
        <p:nvSpPr>
          <p:cNvPr id="103" name="ZoneTexte 102">
            <a:extLst>
              <a:ext uri="{FF2B5EF4-FFF2-40B4-BE49-F238E27FC236}">
                <a16:creationId xmlns:a16="http://schemas.microsoft.com/office/drawing/2014/main" id="{28225031-9381-48D0-89F2-6C26B8A6B0BA}"/>
              </a:ext>
            </a:extLst>
          </p:cNvPr>
          <p:cNvSpPr txBox="1"/>
          <p:nvPr/>
        </p:nvSpPr>
        <p:spPr>
          <a:xfrm>
            <a:off x="18651748" y="20463563"/>
            <a:ext cx="189021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US" sz="1200" b="1" dirty="0">
                <a:solidFill>
                  <a:srgbClr val="C00000"/>
                </a:solidFill>
              </a:rPr>
              <a:t>Unfavorable snow surface/snowpack</a:t>
            </a:r>
          </a:p>
        </p:txBody>
      </p:sp>
      <p:pic>
        <p:nvPicPr>
          <p:cNvPr id="104" name="Image 103">
            <a:extLst>
              <a:ext uri="{FF2B5EF4-FFF2-40B4-BE49-F238E27FC236}">
                <a16:creationId xmlns:a16="http://schemas.microsoft.com/office/drawing/2014/main" id="{DE16DAB1-F0F6-4CFF-9ECD-63A458A9536D}"/>
              </a:ext>
            </a:extLst>
          </p:cNvPr>
          <p:cNvPicPr>
            <a:picLocks noChangeAspect="1"/>
          </p:cNvPicPr>
          <p:nvPr/>
        </p:nvPicPr>
        <p:blipFill>
          <a:blip r:embed="rId21"/>
          <a:stretch>
            <a:fillRect/>
          </a:stretch>
        </p:blipFill>
        <p:spPr>
          <a:xfrm>
            <a:off x="16337105" y="19629506"/>
            <a:ext cx="4155140" cy="427657"/>
          </a:xfrm>
          <a:prstGeom prst="rect">
            <a:avLst/>
          </a:prstGeom>
        </p:spPr>
      </p:pic>
      <p:sp>
        <p:nvSpPr>
          <p:cNvPr id="105" name="Titre 1">
            <a:extLst>
              <a:ext uri="{FF2B5EF4-FFF2-40B4-BE49-F238E27FC236}">
                <a16:creationId xmlns:a16="http://schemas.microsoft.com/office/drawing/2014/main" id="{FEDC744A-1481-4945-A13C-B325BC2F1F61}"/>
              </a:ext>
            </a:extLst>
          </p:cNvPr>
          <p:cNvSpPr txBox="1">
            <a:spLocks/>
          </p:cNvSpPr>
          <p:nvPr/>
        </p:nvSpPr>
        <p:spPr>
          <a:xfrm>
            <a:off x="11148222" y="15558112"/>
            <a:ext cx="9758486" cy="9591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3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>
                <a:solidFill>
                  <a:srgbClr val="7030A0"/>
                </a:solidFill>
              </a:rPr>
              <a:t>Objective 2: </a:t>
            </a:r>
            <a:r>
              <a:rPr lang="en-US" sz="3200" dirty="0">
                <a:solidFill>
                  <a:srgbClr val="7030A0"/>
                </a:solidFill>
              </a:rPr>
              <a:t>Influence of new snow and other meteo parameters on number of avalanches per day</a:t>
            </a:r>
            <a:endParaRPr lang="fr-CH" sz="5400" dirty="0">
              <a:solidFill>
                <a:srgbClr val="7030A0"/>
              </a:solidFill>
            </a:endParaRPr>
          </a:p>
        </p:txBody>
      </p:sp>
      <p:sp>
        <p:nvSpPr>
          <p:cNvPr id="106" name="Espace réservé du contenu 14">
            <a:extLst>
              <a:ext uri="{FF2B5EF4-FFF2-40B4-BE49-F238E27FC236}">
                <a16:creationId xmlns:a16="http://schemas.microsoft.com/office/drawing/2014/main" id="{DC12D409-7B2E-4AE3-A007-45C918A6D7FC}"/>
              </a:ext>
            </a:extLst>
          </p:cNvPr>
          <p:cNvSpPr txBox="1">
            <a:spLocks/>
          </p:cNvSpPr>
          <p:nvPr/>
        </p:nvSpPr>
        <p:spPr>
          <a:xfrm>
            <a:off x="14299273" y="20569682"/>
            <a:ext cx="4771871" cy="157361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</a:t>
            </a:r>
            <a:r>
              <a:rPr lang="en-US" sz="1600" b="1" dirty="0"/>
              <a:t>High number of avalanches per day present  in   “Other snow conditions”, what causes it?</a:t>
            </a:r>
          </a:p>
          <a:p>
            <a:pPr marL="0" indent="0">
              <a:buNone/>
            </a:pPr>
            <a:endParaRPr lang="en-US" sz="1600" b="1" dirty="0"/>
          </a:p>
          <a:p>
            <a:pPr marL="0" indent="0">
              <a:buNone/>
            </a:pPr>
            <a:r>
              <a:rPr lang="en-US" sz="1600" b="1" dirty="0">
                <a:sym typeface="Wingdings" panose="05000000000000000000" pitchFamily="2" charset="2"/>
              </a:rPr>
              <a:t></a:t>
            </a:r>
            <a:r>
              <a:rPr lang="en-US" sz="1600" b="1" dirty="0"/>
              <a:t>One explanation could be “Unfavorable snow Surface or Snowpack before the new snow is falling</a:t>
            </a:r>
          </a:p>
        </p:txBody>
      </p:sp>
      <p:sp>
        <p:nvSpPr>
          <p:cNvPr id="111" name="Espace réservé du contenu 14">
            <a:extLst>
              <a:ext uri="{FF2B5EF4-FFF2-40B4-BE49-F238E27FC236}">
                <a16:creationId xmlns:a16="http://schemas.microsoft.com/office/drawing/2014/main" id="{8C658D59-C620-4AB5-8D2A-3EDB411ECC2C}"/>
              </a:ext>
            </a:extLst>
          </p:cNvPr>
          <p:cNvSpPr txBox="1">
            <a:spLocks/>
          </p:cNvSpPr>
          <p:nvPr/>
        </p:nvSpPr>
        <p:spPr>
          <a:xfrm>
            <a:off x="581329" y="24284098"/>
            <a:ext cx="9598090" cy="54585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sym typeface="Wingdings" panose="05000000000000000000" pitchFamily="2" charset="2"/>
              </a:rPr>
              <a:t>Number of avalanche per day: Consistent with definition of European avalanche danger level</a:t>
            </a:r>
          </a:p>
          <a:p>
            <a:r>
              <a:rPr lang="en-US" sz="1600" dirty="0">
                <a:sym typeface="Wingdings" panose="05000000000000000000" pitchFamily="2" charset="2"/>
              </a:rPr>
              <a:t>New Snow Problem (with wind/temperature):  Influence on the number of avalanche per day</a:t>
            </a:r>
          </a:p>
          <a:p>
            <a:pPr marL="0" indent="0">
              <a:buNone/>
            </a:pPr>
            <a:endParaRPr lang="en-US" sz="1000" dirty="0">
              <a:sym typeface="Wingdings" panose="05000000000000000000" pitchFamily="2" charset="2"/>
            </a:endParaRPr>
          </a:p>
          <a:p>
            <a:r>
              <a:rPr lang="en-US" sz="1600" dirty="0">
                <a:sym typeface="Wingdings" panose="05000000000000000000" pitchFamily="2" charset="2"/>
              </a:rPr>
              <a:t>Other parameters like Snow Surface/snowpack and presence of </a:t>
            </a:r>
            <a:r>
              <a:rPr lang="en-US" sz="1600" dirty="0" err="1">
                <a:sym typeface="Wingdings" panose="05000000000000000000" pitchFamily="2" charset="2"/>
              </a:rPr>
              <a:t>windslab</a:t>
            </a:r>
            <a:r>
              <a:rPr lang="en-US" sz="1600" dirty="0">
                <a:sym typeface="Wingdings" panose="05000000000000000000" pitchFamily="2" charset="2"/>
              </a:rPr>
              <a:t> needs to be considered</a:t>
            </a: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r>
              <a:rPr lang="en-US" sz="1600" dirty="0">
                <a:sym typeface="Wingdings" panose="05000000000000000000" pitchFamily="2" charset="2"/>
              </a:rPr>
              <a:t>Those parameter tends to be “very local”</a:t>
            </a:r>
          </a:p>
          <a:p>
            <a:pPr marL="0" indent="0">
              <a:buNone/>
            </a:pPr>
            <a:r>
              <a:rPr lang="en-US" sz="1600" dirty="0">
                <a:sym typeface="Wingdings" panose="05000000000000000000" pitchFamily="2" charset="2"/>
              </a:rPr>
              <a:t> so very important to have “precise” and “localized” </a:t>
            </a:r>
            <a:r>
              <a:rPr lang="en-US" sz="1600" dirty="0" err="1">
                <a:sym typeface="Wingdings" panose="05000000000000000000" pitchFamily="2" charset="2"/>
              </a:rPr>
              <a:t>meteo</a:t>
            </a:r>
            <a:r>
              <a:rPr lang="en-US" sz="1600" dirty="0">
                <a:sym typeface="Wingdings" panose="05000000000000000000" pitchFamily="2" charset="2"/>
              </a:rPr>
              <a:t> </a:t>
            </a:r>
            <a:r>
              <a:rPr lang="en-US" sz="1600" dirty="0" err="1">
                <a:sym typeface="Wingdings" panose="05000000000000000000" pitchFamily="2" charset="2"/>
              </a:rPr>
              <a:t>paramete</a:t>
            </a:r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endParaRPr lang="en-US" sz="1600" dirty="0">
              <a:sym typeface="Wingdings" panose="05000000000000000000" pitchFamily="2" charset="2"/>
            </a:endParaRPr>
          </a:p>
          <a:p>
            <a:pPr marL="457200" lvl="1" indent="0">
              <a:buNone/>
            </a:pPr>
            <a:endParaRPr lang="en-US" sz="1600" dirty="0">
              <a:sym typeface="Wingdings" panose="05000000000000000000" pitchFamily="2" charset="2"/>
            </a:endParaRPr>
          </a:p>
        </p:txBody>
      </p:sp>
      <p:pic>
        <p:nvPicPr>
          <p:cNvPr id="112" name="Image 111">
            <a:extLst>
              <a:ext uri="{FF2B5EF4-FFF2-40B4-BE49-F238E27FC236}">
                <a16:creationId xmlns:a16="http://schemas.microsoft.com/office/drawing/2014/main" id="{7052A8B6-9892-4430-905E-3F06E0FFDC78}"/>
              </a:ext>
            </a:extLst>
          </p:cNvPr>
          <p:cNvPicPr>
            <a:picLocks noChangeAspect="1"/>
          </p:cNvPicPr>
          <p:nvPr/>
        </p:nvPicPr>
        <p:blipFill>
          <a:blip r:embed="rId22"/>
          <a:stretch>
            <a:fillRect/>
          </a:stretch>
        </p:blipFill>
        <p:spPr>
          <a:xfrm>
            <a:off x="709729" y="25643761"/>
            <a:ext cx="8881404" cy="3269829"/>
          </a:xfrm>
          <a:prstGeom prst="rect">
            <a:avLst/>
          </a:prstGeom>
        </p:spPr>
      </p:pic>
      <p:sp>
        <p:nvSpPr>
          <p:cNvPr id="113" name="Titre 1">
            <a:extLst>
              <a:ext uri="{FF2B5EF4-FFF2-40B4-BE49-F238E27FC236}">
                <a16:creationId xmlns:a16="http://schemas.microsoft.com/office/drawing/2014/main" id="{C1AEAFC5-8E79-404B-8C08-478F782B1CC7}"/>
              </a:ext>
            </a:extLst>
          </p:cNvPr>
          <p:cNvSpPr txBox="1">
            <a:spLocks/>
          </p:cNvSpPr>
          <p:nvPr/>
        </p:nvSpPr>
        <p:spPr>
          <a:xfrm>
            <a:off x="516085" y="23100359"/>
            <a:ext cx="9742106" cy="9591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b">
            <a:normAutofit fontScale="97500" lnSpcReduction="10000"/>
          </a:bodyPr>
          <a:lstStyle>
            <a:lvl1pPr algn="ctr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3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lnSpc>
                <a:spcPct val="100000"/>
              </a:lnSpc>
            </a:pPr>
            <a:r>
              <a:rPr lang="en-US" sz="3200" b="1" dirty="0"/>
              <a:t>Project Module 2</a:t>
            </a:r>
          </a:p>
          <a:p>
            <a:pPr>
              <a:lnSpc>
                <a:spcPct val="100000"/>
              </a:lnSpc>
            </a:pPr>
            <a:r>
              <a:rPr lang="en-US" sz="3200" b="1" dirty="0"/>
              <a:t>Conclusion</a:t>
            </a:r>
          </a:p>
        </p:txBody>
      </p:sp>
      <p:pic>
        <p:nvPicPr>
          <p:cNvPr id="181" name="Image 180">
            <a:extLst>
              <a:ext uri="{FF2B5EF4-FFF2-40B4-BE49-F238E27FC236}">
                <a16:creationId xmlns:a16="http://schemas.microsoft.com/office/drawing/2014/main" id="{C30D630F-4DE6-4450-BD03-3843EED63BC1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5632" y="24501577"/>
            <a:ext cx="1830752" cy="1220501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3" name="Image 182">
            <a:extLst>
              <a:ext uri="{FF2B5EF4-FFF2-40B4-BE49-F238E27FC236}">
                <a16:creationId xmlns:a16="http://schemas.microsoft.com/office/drawing/2014/main" id="{886AA085-A56C-4130-99F3-0CBBDA1730A9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65632" y="25819729"/>
            <a:ext cx="1813677" cy="12091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5" name="Image 184">
            <a:extLst>
              <a:ext uri="{FF2B5EF4-FFF2-40B4-BE49-F238E27FC236}">
                <a16:creationId xmlns:a16="http://schemas.microsoft.com/office/drawing/2014/main" id="{7B32CECF-6AB4-4F60-9D56-75B36B41B8B3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8696" y="24495696"/>
            <a:ext cx="1813676" cy="1209117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7" name="Image 186">
            <a:extLst>
              <a:ext uri="{FF2B5EF4-FFF2-40B4-BE49-F238E27FC236}">
                <a16:creationId xmlns:a16="http://schemas.microsoft.com/office/drawing/2014/main" id="{585297AE-7E5F-44B9-B298-46465B8AB049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48694" y="25819729"/>
            <a:ext cx="1813677" cy="120911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88" name="Image 187">
            <a:extLst>
              <a:ext uri="{FF2B5EF4-FFF2-40B4-BE49-F238E27FC236}">
                <a16:creationId xmlns:a16="http://schemas.microsoft.com/office/drawing/2014/main" id="{A2EEBB4A-64F6-4324-B9E4-4DD1663359FE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21574" y="25133966"/>
            <a:ext cx="1846148" cy="1230765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89" name="Espace réservé du contenu 14">
            <a:extLst>
              <a:ext uri="{FF2B5EF4-FFF2-40B4-BE49-F238E27FC236}">
                <a16:creationId xmlns:a16="http://schemas.microsoft.com/office/drawing/2014/main" id="{623C3754-02A3-49B0-B4AE-C084AEB0E10C}"/>
              </a:ext>
            </a:extLst>
          </p:cNvPr>
          <p:cNvSpPr txBox="1">
            <a:spLocks/>
          </p:cNvSpPr>
          <p:nvPr/>
        </p:nvSpPr>
        <p:spPr>
          <a:xfrm>
            <a:off x="11170828" y="24416968"/>
            <a:ext cx="3799722" cy="266728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500" b="1" dirty="0"/>
              <a:t>Filtering possibilities….</a:t>
            </a:r>
          </a:p>
          <a:p>
            <a:r>
              <a:rPr lang="en-US" sz="1500" b="1" dirty="0"/>
              <a:t>Snow of the last day:</a:t>
            </a:r>
          </a:p>
          <a:p>
            <a:pPr marL="0" indent="0">
              <a:buNone/>
            </a:pPr>
            <a:r>
              <a:rPr lang="en-US" sz="1500" dirty="0">
                <a:sym typeface="Wingdings" panose="05000000000000000000" pitchFamily="2" charset="2"/>
              </a:rPr>
              <a:t> Some distributions differences mainly between Danger level 2 and Danger Level 4</a:t>
            </a:r>
            <a:endParaRPr lang="en-US" sz="1500" dirty="0"/>
          </a:p>
          <a:p>
            <a:pPr marL="0" indent="0">
              <a:buNone/>
            </a:pPr>
            <a:endParaRPr lang="en-US" sz="1500" dirty="0"/>
          </a:p>
          <a:p>
            <a:r>
              <a:rPr lang="en-US" sz="1500" b="1" dirty="0"/>
              <a:t>Max wind of the last 3 days</a:t>
            </a:r>
          </a:p>
          <a:p>
            <a:pPr>
              <a:buFont typeface="Wingdings" panose="05000000000000000000" pitchFamily="2" charset="2"/>
              <a:buChar char="è"/>
            </a:pPr>
            <a:r>
              <a:rPr lang="en-US" sz="1500" dirty="0">
                <a:sym typeface="Wingdings" panose="05000000000000000000" pitchFamily="2" charset="2"/>
              </a:rPr>
              <a:t>Some distributions differences between Danger Level 2 and Danger Level 3/4</a:t>
            </a:r>
          </a:p>
          <a:p>
            <a:pPr marL="0" indent="0">
              <a:buNone/>
            </a:pPr>
            <a:endParaRPr lang="en-US" sz="15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5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5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5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500" b="1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5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5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500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en-US" sz="1500" dirty="0"/>
          </a:p>
          <a:p>
            <a:pPr marL="457200" lvl="1" indent="0">
              <a:buNone/>
            </a:pPr>
            <a:endParaRPr lang="en-US" sz="1500" dirty="0"/>
          </a:p>
        </p:txBody>
      </p:sp>
      <p:sp>
        <p:nvSpPr>
          <p:cNvPr id="191" name="ZoneTexte 190">
            <a:extLst>
              <a:ext uri="{FF2B5EF4-FFF2-40B4-BE49-F238E27FC236}">
                <a16:creationId xmlns:a16="http://schemas.microsoft.com/office/drawing/2014/main" id="{75FB1628-146E-491F-A599-6AE96A398E31}"/>
              </a:ext>
            </a:extLst>
          </p:cNvPr>
          <p:cNvSpPr txBox="1"/>
          <p:nvPr/>
        </p:nvSpPr>
        <p:spPr>
          <a:xfrm>
            <a:off x="16241489" y="27807284"/>
            <a:ext cx="766620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rgbClr val="F8FFAF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8FFAF"/>
                </a:solidFill>
              </a:rPr>
              <a:t>Level 2</a:t>
            </a:r>
          </a:p>
          <a:p>
            <a:pPr algn="ctr"/>
            <a:r>
              <a:rPr lang="en-US" sz="1200" b="1" dirty="0">
                <a:solidFill>
                  <a:srgbClr val="F8FFAF"/>
                </a:solidFill>
              </a:rPr>
              <a:t>207 rows</a:t>
            </a:r>
          </a:p>
        </p:txBody>
      </p:sp>
      <p:sp>
        <p:nvSpPr>
          <p:cNvPr id="192" name="Accolade ouvrante 191">
            <a:extLst>
              <a:ext uri="{FF2B5EF4-FFF2-40B4-BE49-F238E27FC236}">
                <a16:creationId xmlns:a16="http://schemas.microsoft.com/office/drawing/2014/main" id="{2FF2DDAA-1082-4752-964F-866E601A67D2}"/>
              </a:ext>
            </a:extLst>
          </p:cNvPr>
          <p:cNvSpPr/>
          <p:nvPr/>
        </p:nvSpPr>
        <p:spPr>
          <a:xfrm>
            <a:off x="17126555" y="27833882"/>
            <a:ext cx="166728" cy="460294"/>
          </a:xfrm>
          <a:prstGeom prst="leftBrace">
            <a:avLst/>
          </a:prstGeom>
          <a:ln w="28575">
            <a:solidFill>
              <a:srgbClr val="F8FFAF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3" name="Accolade ouvrante 192">
            <a:extLst>
              <a:ext uri="{FF2B5EF4-FFF2-40B4-BE49-F238E27FC236}">
                <a16:creationId xmlns:a16="http://schemas.microsoft.com/office/drawing/2014/main" id="{128B111F-AE71-435C-A590-26023537EA8D}"/>
              </a:ext>
            </a:extLst>
          </p:cNvPr>
          <p:cNvSpPr/>
          <p:nvPr/>
        </p:nvSpPr>
        <p:spPr>
          <a:xfrm>
            <a:off x="17157996" y="28294176"/>
            <a:ext cx="118714" cy="544218"/>
          </a:xfrm>
          <a:prstGeom prst="leftBrace">
            <a:avLst/>
          </a:prstGeom>
          <a:ln w="28575">
            <a:solidFill>
              <a:srgbClr val="FFC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4" name="Accolade ouvrante 193">
            <a:extLst>
              <a:ext uri="{FF2B5EF4-FFF2-40B4-BE49-F238E27FC236}">
                <a16:creationId xmlns:a16="http://schemas.microsoft.com/office/drawing/2014/main" id="{0C2B7367-90EC-4358-B49A-92F36EF64BA2}"/>
              </a:ext>
            </a:extLst>
          </p:cNvPr>
          <p:cNvSpPr/>
          <p:nvPr/>
        </p:nvSpPr>
        <p:spPr>
          <a:xfrm>
            <a:off x="17171050" y="28863620"/>
            <a:ext cx="105660" cy="389763"/>
          </a:xfrm>
          <a:prstGeom prst="leftBrac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CH"/>
          </a:p>
        </p:txBody>
      </p:sp>
      <p:sp>
        <p:nvSpPr>
          <p:cNvPr id="195" name="ZoneTexte 194">
            <a:extLst>
              <a:ext uri="{FF2B5EF4-FFF2-40B4-BE49-F238E27FC236}">
                <a16:creationId xmlns:a16="http://schemas.microsoft.com/office/drawing/2014/main" id="{E482EEA1-6C6F-4168-BAE3-E3ECA7978615}"/>
              </a:ext>
            </a:extLst>
          </p:cNvPr>
          <p:cNvSpPr txBox="1"/>
          <p:nvPr/>
        </p:nvSpPr>
        <p:spPr>
          <a:xfrm>
            <a:off x="16253753" y="28335452"/>
            <a:ext cx="766620" cy="461665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rgbClr val="FFC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200" b="1" dirty="0">
                <a:solidFill>
                  <a:srgbClr val="FFC000"/>
                </a:solidFill>
              </a:rPr>
              <a:t>Level 3</a:t>
            </a:r>
          </a:p>
          <a:p>
            <a:pPr algn="ctr"/>
            <a:r>
              <a:rPr lang="en-US" sz="1200" b="1" dirty="0">
                <a:solidFill>
                  <a:srgbClr val="FFC000"/>
                </a:solidFill>
              </a:rPr>
              <a:t>444 rows</a:t>
            </a:r>
          </a:p>
        </p:txBody>
      </p:sp>
      <p:sp>
        <p:nvSpPr>
          <p:cNvPr id="196" name="ZoneTexte 195">
            <a:extLst>
              <a:ext uri="{FF2B5EF4-FFF2-40B4-BE49-F238E27FC236}">
                <a16:creationId xmlns:a16="http://schemas.microsoft.com/office/drawing/2014/main" id="{CA676518-904A-4F55-A1E2-4BB3A4E2103B}"/>
              </a:ext>
            </a:extLst>
          </p:cNvPr>
          <p:cNvSpPr txBox="1"/>
          <p:nvPr/>
        </p:nvSpPr>
        <p:spPr>
          <a:xfrm>
            <a:off x="16313096" y="28863620"/>
            <a:ext cx="647934" cy="430887"/>
          </a:xfrm>
          <a:prstGeom prst="rect">
            <a:avLst/>
          </a:prstGeom>
          <a:solidFill>
            <a:schemeClr val="bg1">
              <a:lumMod val="75000"/>
            </a:schemeClr>
          </a:solidFill>
          <a:ln w="28575">
            <a:solidFill>
              <a:srgbClr val="FF0000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100" b="1" dirty="0">
                <a:solidFill>
                  <a:srgbClr val="FF0000"/>
                </a:solidFill>
              </a:rPr>
              <a:t>Level 4</a:t>
            </a:r>
          </a:p>
          <a:p>
            <a:pPr algn="ctr"/>
            <a:r>
              <a:rPr lang="en-US" sz="1100" b="1" dirty="0">
                <a:solidFill>
                  <a:srgbClr val="FF0000"/>
                </a:solidFill>
              </a:rPr>
              <a:t>48 rows</a:t>
            </a:r>
          </a:p>
        </p:txBody>
      </p:sp>
      <p:cxnSp>
        <p:nvCxnSpPr>
          <p:cNvPr id="197" name="Connecteur droit avec flèche 196">
            <a:extLst>
              <a:ext uri="{FF2B5EF4-FFF2-40B4-BE49-F238E27FC236}">
                <a16:creationId xmlns:a16="http://schemas.microsoft.com/office/drawing/2014/main" id="{3A6561FB-11A4-4C02-A7FF-017FE1332B51}"/>
              </a:ext>
            </a:extLst>
          </p:cNvPr>
          <p:cNvCxnSpPr>
            <a:cxnSpLocks/>
          </p:cNvCxnSpPr>
          <p:nvPr/>
        </p:nvCxnSpPr>
        <p:spPr>
          <a:xfrm>
            <a:off x="18582570" y="25133966"/>
            <a:ext cx="364962" cy="275338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98" name="Connecteur droit avec flèche 197">
            <a:extLst>
              <a:ext uri="{FF2B5EF4-FFF2-40B4-BE49-F238E27FC236}">
                <a16:creationId xmlns:a16="http://schemas.microsoft.com/office/drawing/2014/main" id="{462201B2-A13B-4912-A00E-7D3953BD76B8}"/>
              </a:ext>
            </a:extLst>
          </p:cNvPr>
          <p:cNvCxnSpPr>
            <a:cxnSpLocks/>
          </p:cNvCxnSpPr>
          <p:nvPr/>
        </p:nvCxnSpPr>
        <p:spPr>
          <a:xfrm flipV="1">
            <a:off x="18594328" y="26219552"/>
            <a:ext cx="331433" cy="267060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99" name="Titre 1">
            <a:extLst>
              <a:ext uri="{FF2B5EF4-FFF2-40B4-BE49-F238E27FC236}">
                <a16:creationId xmlns:a16="http://schemas.microsoft.com/office/drawing/2014/main" id="{EB5E0935-89FF-40BD-B922-53021BC211D3}"/>
              </a:ext>
            </a:extLst>
          </p:cNvPr>
          <p:cNvSpPr txBox="1">
            <a:spLocks/>
          </p:cNvSpPr>
          <p:nvPr/>
        </p:nvSpPr>
        <p:spPr>
          <a:xfrm>
            <a:off x="11148222" y="23100359"/>
            <a:ext cx="9719500" cy="959118"/>
          </a:xfrm>
          <a:prstGeom prst="rect">
            <a:avLst/>
          </a:prstGeom>
          <a:solidFill>
            <a:schemeClr val="bg1">
              <a:lumMod val="85000"/>
            </a:schemeClr>
          </a:solidFill>
        </p:spPr>
        <p:txBody>
          <a:bodyPr vert="horz" lIns="91440" tIns="45720" rIns="91440" bIns="45720" rtlCol="0" anchor="b">
            <a:normAutofit fontScale="97500"/>
          </a:bodyPr>
          <a:lstStyle>
            <a:lvl1pPr algn="ctr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403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Project Module 3: Outlook and open questions</a:t>
            </a:r>
          </a:p>
          <a:p>
            <a:r>
              <a:rPr lang="en-US" sz="3200" b="1" dirty="0"/>
              <a:t>Prediction of avalanche danger level with </a:t>
            </a:r>
            <a:r>
              <a:rPr lang="en-US" sz="3200" b="1" dirty="0" err="1"/>
              <a:t>meteo</a:t>
            </a:r>
            <a:r>
              <a:rPr lang="en-US" sz="3200" b="1" dirty="0"/>
              <a:t> parameters</a:t>
            </a:r>
          </a:p>
        </p:txBody>
      </p:sp>
      <p:pic>
        <p:nvPicPr>
          <p:cNvPr id="200" name="Image 199">
            <a:extLst>
              <a:ext uri="{FF2B5EF4-FFF2-40B4-BE49-F238E27FC236}">
                <a16:creationId xmlns:a16="http://schemas.microsoft.com/office/drawing/2014/main" id="{C2AD56CE-8E9A-4E5F-BE0C-6331F7B3C2FD}"/>
              </a:ext>
            </a:extLst>
          </p:cNvPr>
          <p:cNvPicPr>
            <a:picLocks noChangeAspect="1"/>
          </p:cNvPicPr>
          <p:nvPr/>
        </p:nvPicPr>
        <p:blipFill>
          <a:blip r:embed="rId28"/>
          <a:stretch>
            <a:fillRect/>
          </a:stretch>
        </p:blipFill>
        <p:spPr>
          <a:xfrm>
            <a:off x="17293283" y="27553296"/>
            <a:ext cx="3308498" cy="1770617"/>
          </a:xfrm>
          <a:prstGeom prst="rect">
            <a:avLst/>
          </a:prstGeom>
        </p:spPr>
      </p:pic>
      <p:sp>
        <p:nvSpPr>
          <p:cNvPr id="201" name="ZoneTexte 200">
            <a:extLst>
              <a:ext uri="{FF2B5EF4-FFF2-40B4-BE49-F238E27FC236}">
                <a16:creationId xmlns:a16="http://schemas.microsoft.com/office/drawing/2014/main" id="{253903EE-43D4-4E17-9730-283C005B09A2}"/>
              </a:ext>
            </a:extLst>
          </p:cNvPr>
          <p:cNvSpPr txBox="1"/>
          <p:nvPr/>
        </p:nvSpPr>
        <p:spPr>
          <a:xfrm>
            <a:off x="13532937" y="27801808"/>
            <a:ext cx="273486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indent="0" algn="ctr">
              <a:buNone/>
            </a:pPr>
            <a:r>
              <a:rPr lang="en-US" sz="1800" b="1" dirty="0">
                <a:sym typeface="Wingdings" panose="05000000000000000000" pitchFamily="2" charset="2"/>
              </a:rPr>
              <a:t>Avalanche danger level prediction</a:t>
            </a:r>
          </a:p>
          <a:p>
            <a:pPr marL="0" indent="0" algn="ctr">
              <a:buNone/>
            </a:pPr>
            <a:endParaRPr lang="en-US" sz="1800" b="1" dirty="0">
              <a:sym typeface="Wingdings" panose="05000000000000000000" pitchFamily="2" charset="2"/>
            </a:endParaRPr>
          </a:p>
          <a:p>
            <a:pPr marL="0" indent="0" algn="ctr">
              <a:buNone/>
            </a:pPr>
            <a:r>
              <a:rPr lang="en-US" sz="1800" b="1" dirty="0">
                <a:sym typeface="Wingdings" panose="05000000000000000000" pitchFamily="2" charset="2"/>
              </a:rPr>
              <a:t>Enough data for machine learning ?</a:t>
            </a:r>
          </a:p>
          <a:p>
            <a:pPr algn="ctr"/>
            <a:endParaRPr lang="fr-CH" dirty="0"/>
          </a:p>
        </p:txBody>
      </p:sp>
      <p:pic>
        <p:nvPicPr>
          <p:cNvPr id="202" name="Image 201">
            <a:extLst>
              <a:ext uri="{FF2B5EF4-FFF2-40B4-BE49-F238E27FC236}">
                <a16:creationId xmlns:a16="http://schemas.microsoft.com/office/drawing/2014/main" id="{896059B5-753F-40E4-8A21-8B2D4F39479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1230277" y="27801808"/>
            <a:ext cx="2136534" cy="1725439"/>
          </a:xfrm>
          <a:prstGeom prst="rect">
            <a:avLst/>
          </a:prstGeom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25432672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Thème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hème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hème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529</Words>
  <Application>Microsoft Office PowerPoint</Application>
  <PresentationFormat>Personnalisé</PresentationFormat>
  <Paragraphs>122</Paragraphs>
  <Slides>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</vt:i4>
      </vt:variant>
    </vt:vector>
  </HeadingPairs>
  <TitlesOfParts>
    <vt:vector size="7" baseType="lpstr">
      <vt:lpstr>Arial</vt:lpstr>
      <vt:lpstr>Calibri</vt:lpstr>
      <vt:lpstr>Calibri Light</vt:lpstr>
      <vt:lpstr>Proxima Nova</vt:lpstr>
      <vt:lpstr>Wingdings</vt:lpstr>
      <vt:lpstr>Thème Office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Lionel</dc:creator>
  <cp:lastModifiedBy>Lionel</cp:lastModifiedBy>
  <cp:revision>61</cp:revision>
  <dcterms:created xsi:type="dcterms:W3CDTF">2020-09-26T00:46:07Z</dcterms:created>
  <dcterms:modified xsi:type="dcterms:W3CDTF">2020-10-04T06:44:59Z</dcterms:modified>
</cp:coreProperties>
</file>

<file path=docProps/thumbnail.jpeg>
</file>